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92" r:id="rId4"/>
    <p:sldId id="293" r:id="rId5"/>
    <p:sldId id="297" r:id="rId6"/>
    <p:sldId id="298" r:id="rId7"/>
    <p:sldId id="295" r:id="rId8"/>
    <p:sldId id="302" r:id="rId9"/>
    <p:sldId id="299" r:id="rId10"/>
    <p:sldId id="300" r:id="rId11"/>
    <p:sldId id="303" r:id="rId12"/>
    <p:sldId id="289" r:id="rId13"/>
    <p:sldId id="304" r:id="rId14"/>
    <p:sldId id="305" r:id="rId15"/>
    <p:sldId id="279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7C5"/>
    <a:srgbClr val="998308"/>
    <a:srgbClr val="F2B800"/>
    <a:srgbClr val="0262B2"/>
    <a:srgbClr val="025498"/>
    <a:srgbClr val="0C788E"/>
    <a:srgbClr val="89A4A7"/>
    <a:srgbClr val="EAF5F6"/>
    <a:srgbClr val="D96703"/>
    <a:srgbClr val="422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3" autoAdjust="0"/>
    <p:restoredTop sz="93716" autoAdjust="0"/>
  </p:normalViewPr>
  <p:slideViewPr>
    <p:cSldViewPr>
      <p:cViewPr varScale="1">
        <p:scale>
          <a:sx n="66" d="100"/>
          <a:sy n="66" d="100"/>
        </p:scale>
        <p:origin x="13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E07BE-7D92-4081-A434-F357AEC7375F}" type="datetimeFigureOut">
              <a:rPr lang="pl-PL" smtClean="0"/>
              <a:t>2014-11-22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98C6B-4DA3-40CC-805E-4519CCD9B2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310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25838-345D-4BF2-9ED4-688CCFAA6A1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40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B7A33-7A3B-4A30-A217-5AB406304FF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90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12326-1842-4142-99A7-32376321CAB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274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A6A35-8A70-492F-8919-DBC947E42C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280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94681-2E2E-4316-BDC2-FD8967E709E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1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6CA4A-90ED-4F50-BEDE-B9063B6B991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676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F2474-144E-4534-9E52-0AAE97F1BE5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251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930DB-AC40-4CC4-B8FC-F562660670B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78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AE36A-5980-4467-ADA7-8735111F4BA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468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CE2F2-D827-4602-BFA1-E2E481299A9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967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CDB4A-64E3-4BD8-BF11-69EFF11B9A9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03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833AB4E0-2D8E-4F6C-BECB-6D6056BBD1F4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16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12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611560" y="342900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pl-PL" altLang="pl-PL" sz="2400" b="1" dirty="0">
                <a:solidFill>
                  <a:srgbClr val="000000"/>
                </a:solidFill>
              </a:rPr>
              <a:t>Metody spektralne, </a:t>
            </a:r>
            <a:r>
              <a:rPr lang="pl-PL" altLang="pl-PL" sz="2400" b="1" dirty="0" err="1">
                <a:solidFill>
                  <a:srgbClr val="000000"/>
                </a:solidFill>
              </a:rPr>
              <a:t>woltamperometryczne</a:t>
            </a:r>
            <a:endParaRPr lang="pl-PL" altLang="pl-PL" sz="2400" b="1" dirty="0">
              <a:solidFill>
                <a:srgbClr val="000000"/>
              </a:solidFill>
            </a:endParaRPr>
          </a:p>
          <a:p>
            <a:pPr algn="ctr" eaLnBrk="1" hangingPunct="1">
              <a:buFontTx/>
              <a:buNone/>
            </a:pPr>
            <a:r>
              <a:rPr lang="pl-PL" altLang="pl-PL" sz="2400" b="1" dirty="0">
                <a:solidFill>
                  <a:srgbClr val="000000"/>
                </a:solidFill>
              </a:rPr>
              <a:t>i rozdzielcze w </a:t>
            </a:r>
            <a:r>
              <a:rPr lang="pl-PL" altLang="pl-PL" sz="2400" b="1" dirty="0" smtClean="0">
                <a:solidFill>
                  <a:srgbClr val="000000"/>
                </a:solidFill>
              </a:rPr>
              <a:t>analizie osadów dennych, tkanek ryb i tkanki ptaka. Oznaczanie zawartości metali </a:t>
            </a:r>
            <a:r>
              <a:rPr lang="pl-PL" altLang="pl-PL" sz="2400" b="1" dirty="0">
                <a:solidFill>
                  <a:srgbClr val="000000"/>
                </a:solidFill>
              </a:rPr>
              <a:t>ciężkich </a:t>
            </a:r>
            <a:r>
              <a:rPr lang="pl-PL" altLang="pl-PL" sz="2400" b="1" dirty="0" smtClean="0">
                <a:solidFill>
                  <a:srgbClr val="000000"/>
                </a:solidFill>
              </a:rPr>
              <a:t/>
            </a:r>
            <a:br>
              <a:rPr lang="pl-PL" altLang="pl-PL" sz="2400" b="1" dirty="0" smtClean="0">
                <a:solidFill>
                  <a:srgbClr val="000000"/>
                </a:solidFill>
              </a:rPr>
            </a:br>
            <a:r>
              <a:rPr lang="pl-PL" altLang="pl-PL" sz="2400" b="1" dirty="0" smtClean="0">
                <a:solidFill>
                  <a:srgbClr val="000000"/>
                </a:solidFill>
              </a:rPr>
              <a:t>i farmaceutyków.</a:t>
            </a:r>
            <a:endParaRPr lang="pl-PL" altLang="pl-PL" sz="2400" b="1" dirty="0">
              <a:solidFill>
                <a:srgbClr val="000000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-396552" y="524197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</a:rPr>
              <a:t>Irena Baranowska</a:t>
            </a:r>
          </a:p>
          <a:p>
            <a:pPr algn="r" eaLnBrk="1" hangingPunct="1"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</a:rPr>
              <a:t>Bartosz Kowalski</a:t>
            </a:r>
          </a:p>
          <a:p>
            <a:pPr algn="r" eaLnBrk="1" hangingPunct="1"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</a:rPr>
              <a:t>Sylwia Magiera</a:t>
            </a:r>
          </a:p>
        </p:txBody>
      </p:sp>
      <p:sp>
        <p:nvSpPr>
          <p:cNvPr id="10" name="Prostokąt 9"/>
          <p:cNvSpPr/>
          <p:nvPr/>
        </p:nvSpPr>
        <p:spPr>
          <a:xfrm>
            <a:off x="-1188640" y="179231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1800" b="1" dirty="0">
                <a:solidFill>
                  <a:schemeClr val="bg1"/>
                </a:solidFill>
              </a:rPr>
              <a:t>POLITECHNIKA ŚLĄSKA</a:t>
            </a:r>
            <a:endParaRPr lang="pl-PL" sz="18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pl-PL" sz="1800" b="1" dirty="0">
                <a:solidFill>
                  <a:schemeClr val="bg1"/>
                </a:solidFill>
              </a:rPr>
              <a:t>Wydział Chemiczny</a:t>
            </a:r>
            <a:endParaRPr lang="pl-PL" sz="18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pl-PL" sz="1800" b="1" dirty="0">
                <a:solidFill>
                  <a:schemeClr val="bg1"/>
                </a:solidFill>
              </a:rPr>
              <a:t>Katedra Chemii </a:t>
            </a:r>
            <a:r>
              <a:rPr lang="pl-PL" sz="1800" b="1" dirty="0" smtClean="0">
                <a:solidFill>
                  <a:schemeClr val="bg1"/>
                </a:solidFill>
              </a:rPr>
              <a:t>Nieorganicznej, Analitycznej i Elektrochemii</a:t>
            </a:r>
            <a:endParaRPr lang="pl-PL" sz="1800" dirty="0">
              <a:solidFill>
                <a:schemeClr val="bg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0" y="6525344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alt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Spotkanie MODAS </a:t>
            </a:r>
            <a:r>
              <a:rPr lang="pl-PL" alt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</a:t>
            </a:r>
            <a:r>
              <a:rPr lang="pl-PL" altLang="pl-PL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Toruń</a:t>
            </a:r>
            <a:r>
              <a:rPr lang="pl-PL" altLang="pl-PL" i="1" dirty="0" smtClean="0"/>
              <a:t>, 12–13 listopada </a:t>
            </a:r>
            <a:r>
              <a:rPr lang="pl-PL" altLang="pl-PL" i="1" dirty="0"/>
              <a:t>2014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35473"/>
            <a:ext cx="2106106" cy="12461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7" name="Obiekt 2"/>
          <p:cNvGraphicFramePr>
            <a:graphicFrameLocks noChangeAspect="1"/>
          </p:cNvGraphicFramePr>
          <p:nvPr/>
        </p:nvGraphicFramePr>
        <p:xfrm>
          <a:off x="6875463" y="144463"/>
          <a:ext cx="1792287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r:id="rId5" imgW="2645445" imgH="3827972" progId="">
                  <p:embed/>
                </p:oleObj>
              </mc:Choice>
              <mc:Fallback>
                <p:oleObj r:id="rId5" imgW="2645445" imgH="382797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144463"/>
                        <a:ext cx="1792287" cy="25908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998308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0" y="5949280"/>
            <a:ext cx="9144000" cy="62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l-PL" altLang="pl-PL" sz="1400" b="1" baseline="0" dirty="0" smtClean="0">
                <a:solidFill>
                  <a:srgbClr val="000000"/>
                </a:solidFill>
                <a:latin typeface="+mj-lt"/>
              </a:rPr>
              <a:t>Rys. 3. </a:t>
            </a:r>
            <a:r>
              <a:rPr lang="pl-PL" altLang="pl-PL" sz="1400" baseline="0" dirty="0" err="1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Chromatogramy</a:t>
            </a:r>
            <a:r>
              <a:rPr lang="pl-PL" altLang="pl-PL" sz="1400" baseline="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pl-PL" altLang="pl-PL" sz="140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badanych leków z ekstraktu </a:t>
            </a:r>
            <a:r>
              <a:rPr lang="pl-PL" altLang="pl-PL" sz="140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fortyfikowanej tkanki dorsza (20 </a:t>
            </a:r>
            <a:r>
              <a:rPr lang="pl-PL" altLang="pl-PL" sz="1400" dirty="0" err="1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ng</a:t>
            </a:r>
            <a:r>
              <a:rPr lang="pl-PL" altLang="pl-PL" sz="140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/g) </a:t>
            </a:r>
            <a:br>
              <a:rPr lang="pl-PL" altLang="pl-PL" sz="140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</a:br>
            <a:r>
              <a:rPr lang="pl-PL" altLang="pl-PL" sz="1400" baseline="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(</a:t>
            </a:r>
            <a:r>
              <a:rPr lang="pl-PL" altLang="pl-PL" sz="1400" baseline="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A) jonizacja w trybie dodatnim, (B) jonizacja w trybie </a:t>
            </a:r>
            <a:r>
              <a:rPr lang="pl-PL" altLang="pl-PL" sz="1400" baseline="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ujemnym </a:t>
            </a:r>
            <a:br>
              <a:rPr lang="pl-PL" altLang="pl-PL" sz="1400" baseline="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</a:br>
            <a:r>
              <a:rPr lang="pl-PL" altLang="pl-PL" sz="1400" baseline="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oraz </a:t>
            </a:r>
            <a:r>
              <a:rPr lang="pl-PL" altLang="pl-PL" sz="140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ślepej </a:t>
            </a:r>
            <a:r>
              <a:rPr lang="pl-PL" altLang="pl-PL" sz="140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próby (C) jonizacja w trybie dodatnim, (D) jonizacja w trybie </a:t>
            </a:r>
            <a:r>
              <a:rPr lang="pl-PL" altLang="pl-PL" sz="140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ujemnym</a:t>
            </a:r>
            <a:r>
              <a:rPr lang="pl-PL" altLang="pl-PL" sz="1400" baseline="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.</a:t>
            </a:r>
            <a:r>
              <a:rPr lang="pl-PL" altLang="pl-PL" sz="1400" baseline="0" dirty="0" smtClean="0">
                <a:solidFill>
                  <a:srgbClr val="000000"/>
                </a:solidFill>
                <a:latin typeface="+mj-lt"/>
              </a:rPr>
              <a:t> </a:t>
            </a:r>
            <a:endParaRPr lang="pl-PL" altLang="pl-PL" sz="1400" baseline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179929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l-PL" sz="2400" b="1" dirty="0" smtClean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pl-PL" altLang="pl-PL" sz="3200" b="1" dirty="0" smtClean="0">
                <a:solidFill>
                  <a:schemeClr val="bg1"/>
                </a:solidFill>
              </a:rPr>
              <a:t>O</a:t>
            </a:r>
            <a:r>
              <a:rPr lang="pl-PL" altLang="pl-PL" sz="2400" b="1" dirty="0" smtClean="0">
                <a:solidFill>
                  <a:schemeClr val="bg1"/>
                </a:solidFill>
              </a:rPr>
              <a:t>ZNACZANIE FARMACEUTYKÓW</a:t>
            </a:r>
            <a:endParaRPr lang="pl-PL" altLang="pl-PL" sz="2400" b="1" dirty="0">
              <a:solidFill>
                <a:schemeClr val="bg1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55" y="1"/>
            <a:ext cx="1573957" cy="9312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6" b="7466"/>
          <a:stretch/>
        </p:blipFill>
        <p:spPr>
          <a:xfrm>
            <a:off x="4860032" y="3598615"/>
            <a:ext cx="4018850" cy="228939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6" b="7466"/>
          <a:stretch/>
        </p:blipFill>
        <p:spPr>
          <a:xfrm>
            <a:off x="395536" y="3609553"/>
            <a:ext cx="4035055" cy="227845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5" b="7603"/>
          <a:stretch/>
        </p:blipFill>
        <p:spPr>
          <a:xfrm>
            <a:off x="4860032" y="1162225"/>
            <a:ext cx="4018850" cy="230230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5" b="7603"/>
          <a:stretch/>
        </p:blipFill>
        <p:spPr>
          <a:xfrm>
            <a:off x="408675" y="1162225"/>
            <a:ext cx="4021916" cy="230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179929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l-PL" sz="2400" b="1" dirty="0" smtClean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pl-PL" altLang="pl-PL" sz="3200" b="1" dirty="0" smtClean="0">
                <a:solidFill>
                  <a:schemeClr val="bg1"/>
                </a:solidFill>
              </a:rPr>
              <a:t>P</a:t>
            </a:r>
            <a:r>
              <a:rPr lang="pl-PL" altLang="pl-PL" sz="2400" b="1" dirty="0" smtClean="0">
                <a:solidFill>
                  <a:schemeClr val="bg1"/>
                </a:solidFill>
              </a:rPr>
              <a:t>ODSUMOWANIE</a:t>
            </a:r>
            <a:endParaRPr lang="pl-PL" altLang="pl-PL" sz="2400" b="1" dirty="0">
              <a:solidFill>
                <a:schemeClr val="bg1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55" y="1"/>
            <a:ext cx="1573957" cy="9312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512" y="1196752"/>
            <a:ext cx="8424738" cy="570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buSzTx/>
              <a:buNone/>
            </a:pPr>
            <a:r>
              <a:rPr lang="pl-PL" altLang="pl-PL" sz="1600" b="1" baseline="0" dirty="0" smtClean="0">
                <a:solidFill>
                  <a:srgbClr val="000000"/>
                </a:solidFill>
                <a:latin typeface="+mj-lt"/>
              </a:rPr>
              <a:t>Zadanie 31. </a:t>
            </a:r>
            <a:r>
              <a:rPr lang="pl-PL" altLang="pl-PL" sz="1600" b="1" baseline="0" dirty="0">
                <a:solidFill>
                  <a:srgbClr val="000000"/>
                </a:solidFill>
                <a:latin typeface="+mj-lt"/>
              </a:rPr>
              <a:t>Badania trwałości i jednorodności wytworzonych </a:t>
            </a:r>
            <a:r>
              <a:rPr lang="pl-PL" altLang="pl-PL" sz="1600" b="1" baseline="0" dirty="0" smtClean="0">
                <a:solidFill>
                  <a:srgbClr val="000000"/>
                </a:solidFill>
                <a:latin typeface="+mj-lt"/>
              </a:rPr>
              <a:t>materiałów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SzTx/>
              <a:buNone/>
            </a:pPr>
            <a:r>
              <a:rPr lang="pl-PL" altLang="pl-PL" sz="1600" b="1" dirty="0" smtClean="0">
                <a:solidFill>
                  <a:srgbClr val="000000"/>
                </a:solidFill>
                <a:latin typeface="+mj-lt"/>
              </a:rPr>
              <a:t>Zadanie 32. </a:t>
            </a:r>
            <a:r>
              <a:rPr lang="pl-PL" altLang="pl-PL" sz="1600" b="1" dirty="0">
                <a:solidFill>
                  <a:srgbClr val="000000"/>
                </a:solidFill>
                <a:latin typeface="+mj-lt"/>
              </a:rPr>
              <a:t>Badania certyfikacyjne wytworzonych materiałów</a:t>
            </a:r>
          </a:p>
          <a:p>
            <a:pPr marL="531813" indent="-258763" algn="just">
              <a:lnSpc>
                <a:spcPct val="12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pl-PL" altLang="pl-PL" sz="1600" baseline="0" dirty="0" smtClean="0">
                <a:solidFill>
                  <a:srgbClr val="000000"/>
                </a:solidFill>
                <a:latin typeface="+mj-lt"/>
              </a:rPr>
              <a:t>prowadzone </a:t>
            </a:r>
            <a:r>
              <a:rPr lang="pl-PL" altLang="pl-PL" sz="1600" baseline="0" dirty="0">
                <a:solidFill>
                  <a:srgbClr val="000000"/>
                </a:solidFill>
                <a:latin typeface="+mj-lt"/>
              </a:rPr>
              <a:t>są badania jednorodności i trwałości wszystkich próbek na               zawartość metali </a:t>
            </a:r>
            <a:r>
              <a:rPr lang="pl-PL" altLang="pl-PL" sz="1600" baseline="0" dirty="0" smtClean="0">
                <a:solidFill>
                  <a:srgbClr val="000000"/>
                </a:solidFill>
                <a:latin typeface="+mj-lt"/>
              </a:rPr>
              <a:t>ciężkich</a:t>
            </a:r>
          </a:p>
          <a:p>
            <a:pPr marL="531813" indent="-258763" algn="just">
              <a:lnSpc>
                <a:spcPct val="12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pl-PL" altLang="pl-PL" sz="1600" dirty="0" smtClean="0">
                <a:solidFill>
                  <a:srgbClr val="000000"/>
                </a:solidFill>
                <a:latin typeface="+mj-lt"/>
              </a:rPr>
              <a:t>przeprowadzono </a:t>
            </a:r>
            <a:r>
              <a:rPr lang="pl-PL" altLang="pl-PL" sz="1600" dirty="0">
                <a:solidFill>
                  <a:srgbClr val="000000"/>
                </a:solidFill>
                <a:latin typeface="+mj-lt"/>
              </a:rPr>
              <a:t>oznaczenia metali ciężkich technikami F-AAS, ET-AAS i DPV-HMDE w materiałach M-2, M-3, M-4 i M-5</a:t>
            </a:r>
          </a:p>
          <a:p>
            <a:pPr marL="531813" indent="-258763" algn="just" eaLnBrk="1" hangingPunct="1">
              <a:lnSpc>
                <a:spcPct val="12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pl-PL" altLang="pl-PL" sz="1600" baseline="0" dirty="0" smtClean="0">
                <a:solidFill>
                  <a:srgbClr val="000000"/>
                </a:solidFill>
                <a:latin typeface="+mj-lt"/>
              </a:rPr>
              <a:t>opracowywano</a:t>
            </a:r>
            <a:r>
              <a:rPr lang="pl-PL" altLang="pl-PL" sz="16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l-PL" altLang="pl-PL" sz="1600" baseline="0" dirty="0" smtClean="0">
                <a:solidFill>
                  <a:srgbClr val="000000"/>
                </a:solidFill>
                <a:latin typeface="+mj-lt"/>
              </a:rPr>
              <a:t>metody </a:t>
            </a:r>
            <a:r>
              <a:rPr lang="pl-PL" altLang="pl-PL" sz="1600" baseline="0" dirty="0">
                <a:solidFill>
                  <a:srgbClr val="000000"/>
                </a:solidFill>
                <a:latin typeface="+mj-lt"/>
              </a:rPr>
              <a:t>wydzielania </a:t>
            </a:r>
            <a:r>
              <a:rPr lang="pl-PL" altLang="pl-PL" sz="1600" baseline="0" dirty="0" smtClean="0">
                <a:solidFill>
                  <a:srgbClr val="000000"/>
                </a:solidFill>
                <a:latin typeface="+mj-lt"/>
              </a:rPr>
              <a:t>SLE+SPE i </a:t>
            </a:r>
            <a:r>
              <a:rPr lang="pl-PL" altLang="pl-PL" sz="1600" baseline="0" dirty="0">
                <a:solidFill>
                  <a:srgbClr val="000000"/>
                </a:solidFill>
                <a:latin typeface="+mj-lt"/>
              </a:rPr>
              <a:t>oznaczania farmaceutyków techniką UHPLC-MS/MS na </a:t>
            </a:r>
            <a:r>
              <a:rPr lang="pl-PL" altLang="pl-PL" sz="1600" baseline="0" dirty="0" smtClean="0">
                <a:solidFill>
                  <a:srgbClr val="000000"/>
                </a:solidFill>
                <a:latin typeface="+mj-lt"/>
              </a:rPr>
              <a:t>poziomie </a:t>
            </a:r>
            <a:r>
              <a:rPr lang="pl-PL" altLang="pl-PL" sz="1600" baseline="0" dirty="0">
                <a:solidFill>
                  <a:srgbClr val="000000"/>
                </a:solidFill>
                <a:latin typeface="+mj-lt"/>
              </a:rPr>
              <a:t>stężeń </a:t>
            </a:r>
            <a:r>
              <a:rPr lang="pl-PL" altLang="pl-PL" sz="1600" dirty="0" err="1" smtClean="0">
                <a:solidFill>
                  <a:srgbClr val="000000"/>
                </a:solidFill>
                <a:latin typeface="+mj-lt"/>
              </a:rPr>
              <a:t>n</a:t>
            </a:r>
            <a:r>
              <a:rPr lang="pl-PL" altLang="pl-PL" sz="1600" baseline="0" dirty="0" err="1" smtClean="0">
                <a:solidFill>
                  <a:srgbClr val="000000"/>
                </a:solidFill>
                <a:latin typeface="+mj-lt"/>
              </a:rPr>
              <a:t>g</a:t>
            </a:r>
            <a:r>
              <a:rPr lang="pl-PL" altLang="pl-PL" sz="1600" baseline="0" dirty="0" smtClean="0">
                <a:solidFill>
                  <a:srgbClr val="000000"/>
                </a:solidFill>
                <a:latin typeface="+mj-lt"/>
              </a:rPr>
              <a:t>/g</a:t>
            </a:r>
          </a:p>
          <a:p>
            <a:pPr marL="531813" indent="-258763" algn="just" eaLnBrk="1" hangingPunct="1">
              <a:lnSpc>
                <a:spcPct val="12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pl-PL" altLang="pl-PL" sz="1600" dirty="0" smtClean="0">
                <a:solidFill>
                  <a:srgbClr val="000000"/>
                </a:solidFill>
                <a:latin typeface="+mj-lt"/>
              </a:rPr>
              <a:t>otrzymano fortyfikowane materiały osadu dennego (100 </a:t>
            </a:r>
            <a:r>
              <a:rPr lang="pl-PL" altLang="pl-PL" sz="1600" dirty="0" err="1" smtClean="0">
                <a:solidFill>
                  <a:srgbClr val="000000"/>
                </a:solidFill>
                <a:latin typeface="+mj-lt"/>
              </a:rPr>
              <a:t>ng</a:t>
            </a:r>
            <a:r>
              <a:rPr lang="pl-PL" altLang="pl-PL" sz="1600" dirty="0" smtClean="0">
                <a:solidFill>
                  <a:srgbClr val="000000"/>
                </a:solidFill>
                <a:latin typeface="+mj-lt"/>
              </a:rPr>
              <a:t>/g) – z Uniwersytetu Mikołaja Kopernika – przeprowadzono wstępne analizy próbek z zastosowaniem opracowanych procedur</a:t>
            </a:r>
          </a:p>
          <a:p>
            <a:pPr marL="531813" indent="-258763" algn="just" eaLnBrk="1" hangingPunct="1">
              <a:lnSpc>
                <a:spcPct val="12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pl-PL" altLang="pl-PL" sz="1600" baseline="0" dirty="0" smtClean="0">
                <a:solidFill>
                  <a:srgbClr val="000000"/>
                </a:solidFill>
                <a:latin typeface="+mj-lt"/>
              </a:rPr>
              <a:t>otrzymano fortyfikowane materiały</a:t>
            </a:r>
            <a:r>
              <a:rPr lang="pl-PL" altLang="pl-PL" sz="1600" dirty="0" smtClean="0">
                <a:solidFill>
                  <a:srgbClr val="000000"/>
                </a:solidFill>
                <a:latin typeface="+mj-lt"/>
              </a:rPr>
              <a:t> tkanki śledzia – z Politechniki Gdańskiej</a:t>
            </a:r>
            <a:endParaRPr lang="pl-PL" altLang="pl-PL" sz="1600" baseline="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buSzTx/>
              <a:buNone/>
            </a:pPr>
            <a:endParaRPr lang="pl-PL" altLang="pl-PL" sz="1600" baseline="0" dirty="0" smtClean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buSzTx/>
              <a:buNone/>
            </a:pPr>
            <a:r>
              <a:rPr lang="pl-PL" altLang="pl-PL" sz="1600" b="1" dirty="0" smtClean="0">
                <a:solidFill>
                  <a:srgbClr val="000000"/>
                </a:solidFill>
                <a:latin typeface="+mj-lt"/>
              </a:rPr>
              <a:t>Dalsze badania:</a:t>
            </a:r>
          </a:p>
          <a:p>
            <a:pPr marL="531813" indent="-258763" algn="just" eaLnBrk="1" hangingPunct="1">
              <a:lnSpc>
                <a:spcPct val="12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pl-PL" altLang="pl-PL" sz="1600" baseline="0" dirty="0" smtClean="0">
                <a:solidFill>
                  <a:srgbClr val="000000"/>
                </a:solidFill>
                <a:latin typeface="+mj-lt"/>
              </a:rPr>
              <a:t>badanie stabilności wszystkich próbek na zawartość metali ciężkich</a:t>
            </a:r>
          </a:p>
          <a:p>
            <a:pPr marL="531813" indent="-258763" algn="just" eaLnBrk="1" hangingPunct="1">
              <a:lnSpc>
                <a:spcPct val="12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pl-PL" altLang="pl-PL" sz="1600" baseline="0" dirty="0" smtClean="0">
                <a:solidFill>
                  <a:srgbClr val="000000"/>
                </a:solidFill>
                <a:latin typeface="+mj-lt"/>
              </a:rPr>
              <a:t>zastosowanie</a:t>
            </a:r>
            <a:r>
              <a:rPr lang="pl-PL" altLang="pl-PL" sz="1600" dirty="0" smtClean="0">
                <a:solidFill>
                  <a:srgbClr val="000000"/>
                </a:solidFill>
                <a:latin typeface="+mj-lt"/>
              </a:rPr>
              <a:t> opracowanych procedur do badania jednorodności osadu dennego na zawartość farmaceutyków (20 </a:t>
            </a:r>
            <a:r>
              <a:rPr lang="pl-PL" altLang="pl-PL" sz="1600" dirty="0" err="1" smtClean="0">
                <a:solidFill>
                  <a:srgbClr val="000000"/>
                </a:solidFill>
                <a:latin typeface="+mj-lt"/>
              </a:rPr>
              <a:t>ng</a:t>
            </a:r>
            <a:r>
              <a:rPr lang="pl-PL" altLang="pl-PL" sz="1600" dirty="0" smtClean="0">
                <a:solidFill>
                  <a:srgbClr val="000000"/>
                </a:solidFill>
                <a:latin typeface="+mj-lt"/>
              </a:rPr>
              <a:t>/g)</a:t>
            </a:r>
          </a:p>
          <a:p>
            <a:pPr marL="531813" indent="-258763" algn="just" eaLnBrk="1" hangingPunct="1">
              <a:lnSpc>
                <a:spcPct val="12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pl-PL" altLang="pl-PL" sz="1600" dirty="0" smtClean="0">
                <a:solidFill>
                  <a:srgbClr val="000000"/>
                </a:solidFill>
                <a:latin typeface="+mj-lt"/>
              </a:rPr>
              <a:t>przygotowanie fortyfikowanego materiału tkanki dorsza (20 </a:t>
            </a:r>
            <a:r>
              <a:rPr lang="pl-PL" altLang="pl-PL" sz="1600" dirty="0" err="1" smtClean="0">
                <a:solidFill>
                  <a:srgbClr val="000000"/>
                </a:solidFill>
                <a:latin typeface="+mj-lt"/>
              </a:rPr>
              <a:t>ng</a:t>
            </a:r>
            <a:r>
              <a:rPr lang="pl-PL" altLang="pl-PL" sz="1600" dirty="0" smtClean="0">
                <a:solidFill>
                  <a:srgbClr val="000000"/>
                </a:solidFill>
                <a:latin typeface="+mj-lt"/>
              </a:rPr>
              <a:t>/g) – badanie jednorodności materiału na zawartość farmaceutyków</a:t>
            </a:r>
            <a:endParaRPr lang="pl-PL" altLang="pl-PL" sz="1600" baseline="0" dirty="0" smtClean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25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1124744"/>
            <a:ext cx="8640960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b="1" dirty="0"/>
              <a:t>Publikacje:</a:t>
            </a:r>
            <a:endParaRPr lang="pl-PL" dirty="0"/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pl-PL" dirty="0"/>
              <a:t>S. Magiera, A. </a:t>
            </a:r>
            <a:r>
              <a:rPr lang="pl-PL" dirty="0" err="1"/>
              <a:t>Pardylla</a:t>
            </a:r>
            <a:r>
              <a:rPr lang="pl-PL" dirty="0"/>
              <a:t>, I. Baranowska, </a:t>
            </a:r>
            <a:r>
              <a:rPr lang="pl-PL" i="1" dirty="0"/>
              <a:t>„</a:t>
            </a:r>
            <a:r>
              <a:rPr lang="en-US" i="1" dirty="0"/>
              <a:t>Effects of various factors of ultrasonic treatment on the extraction recovery of drugs from fish tissues</a:t>
            </a:r>
            <a:r>
              <a:rPr lang="pl-PL" i="1" dirty="0"/>
              <a:t>”, </a:t>
            </a:r>
            <a:r>
              <a:rPr lang="pl-PL" dirty="0" err="1"/>
              <a:t>Ultrasonics</a:t>
            </a:r>
            <a:r>
              <a:rPr lang="pl-PL" dirty="0"/>
              <a:t> </a:t>
            </a:r>
            <a:r>
              <a:rPr lang="pl-PL" dirty="0" err="1"/>
              <a:t>Sonochemistry</a:t>
            </a:r>
            <a:r>
              <a:rPr lang="pl-PL" dirty="0"/>
              <a:t> </a:t>
            </a:r>
            <a:r>
              <a:rPr lang="pl-PL" dirty="0" smtClean="0"/>
              <a:t>(wysłana do druku – </a:t>
            </a:r>
            <a:br>
              <a:rPr lang="pl-PL" dirty="0" smtClean="0"/>
            </a:br>
            <a:r>
              <a:rPr lang="pl-PL" dirty="0" smtClean="0"/>
              <a:t>w recenzji)</a:t>
            </a:r>
            <a:endParaRPr lang="pl-PL" i="1" dirty="0"/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pl-PL" dirty="0" smtClean="0"/>
              <a:t>I. </a:t>
            </a:r>
            <a:r>
              <a:rPr lang="pl-PL" dirty="0"/>
              <a:t>Baranowska, </a:t>
            </a:r>
            <a:r>
              <a:rPr lang="pl-PL" dirty="0" smtClean="0"/>
              <a:t>B. </a:t>
            </a:r>
            <a:r>
              <a:rPr lang="pl-PL" dirty="0"/>
              <a:t>Kowalski, </a:t>
            </a:r>
            <a:r>
              <a:rPr lang="pl-PL" i="1" dirty="0"/>
              <a:t>„</a:t>
            </a:r>
            <a:r>
              <a:rPr lang="pl-PL" i="1" dirty="0" err="1"/>
              <a:t>Trace</a:t>
            </a:r>
            <a:r>
              <a:rPr lang="pl-PL" i="1" dirty="0"/>
              <a:t> metal </a:t>
            </a:r>
            <a:r>
              <a:rPr lang="pl-PL" i="1" dirty="0" err="1"/>
              <a:t>determinations</a:t>
            </a:r>
            <a:r>
              <a:rPr lang="pl-PL" i="1" dirty="0"/>
              <a:t> </a:t>
            </a:r>
            <a:r>
              <a:rPr lang="pl-PL" i="1" dirty="0" err="1"/>
              <a:t>using</a:t>
            </a:r>
            <a:r>
              <a:rPr lang="pl-PL" i="1" dirty="0"/>
              <a:t> </a:t>
            </a:r>
            <a:r>
              <a:rPr lang="pl-PL" i="1" dirty="0" err="1"/>
              <a:t>voltammetric</a:t>
            </a:r>
            <a:r>
              <a:rPr lang="pl-PL" i="1" dirty="0"/>
              <a:t> (HMDE) and </a:t>
            </a:r>
            <a:r>
              <a:rPr lang="pl-PL" i="1" dirty="0" err="1"/>
              <a:t>atomic</a:t>
            </a:r>
            <a:r>
              <a:rPr lang="pl-PL" i="1" dirty="0"/>
              <a:t> </a:t>
            </a:r>
            <a:r>
              <a:rPr lang="pl-PL" i="1" dirty="0" err="1"/>
              <a:t>atomic</a:t>
            </a:r>
            <a:r>
              <a:rPr lang="pl-PL" i="1" dirty="0"/>
              <a:t> </a:t>
            </a:r>
            <a:r>
              <a:rPr lang="pl-PL" i="1" dirty="0" err="1"/>
              <a:t>absorption</a:t>
            </a:r>
            <a:r>
              <a:rPr lang="pl-PL" i="1" dirty="0"/>
              <a:t> </a:t>
            </a:r>
            <a:r>
              <a:rPr lang="pl-PL" i="1" dirty="0" err="1"/>
              <a:t>spectrometry</a:t>
            </a:r>
            <a:r>
              <a:rPr lang="pl-PL" i="1" dirty="0"/>
              <a:t> (F-AAS and ET-AAS) in </a:t>
            </a:r>
            <a:r>
              <a:rPr lang="pl-PL" i="1" dirty="0" err="1"/>
              <a:t>bottom</a:t>
            </a:r>
            <a:r>
              <a:rPr lang="pl-PL" i="1" dirty="0"/>
              <a:t> </a:t>
            </a:r>
            <a:r>
              <a:rPr lang="pl-PL" i="1" dirty="0" err="1"/>
              <a:t>sediment</a:t>
            </a:r>
            <a:r>
              <a:rPr lang="pl-PL" i="1" dirty="0"/>
              <a:t> and cod, </a:t>
            </a:r>
            <a:r>
              <a:rPr lang="pl-PL" i="1" dirty="0" err="1"/>
              <a:t>cormorant</a:t>
            </a:r>
            <a:r>
              <a:rPr lang="pl-PL" i="1" dirty="0"/>
              <a:t> and </a:t>
            </a:r>
            <a:r>
              <a:rPr lang="pl-PL" i="1" dirty="0" err="1"/>
              <a:t>herring</a:t>
            </a:r>
            <a:r>
              <a:rPr lang="pl-PL" i="1" dirty="0"/>
              <a:t> </a:t>
            </a:r>
            <a:r>
              <a:rPr lang="pl-PL" i="1" dirty="0" err="1"/>
              <a:t>tissues</a:t>
            </a:r>
            <a:r>
              <a:rPr lang="pl-PL" i="1" dirty="0"/>
              <a:t>” </a:t>
            </a:r>
            <a:r>
              <a:rPr lang="pl-PL" dirty="0"/>
              <a:t>– w przygotowaniu do druku (</a:t>
            </a:r>
            <a:r>
              <a:rPr lang="pl-PL" dirty="0" smtClean="0"/>
              <a:t>J. </a:t>
            </a:r>
            <a:r>
              <a:rPr lang="pl-PL" dirty="0" err="1" smtClean="0"/>
              <a:t>Environ</a:t>
            </a:r>
            <a:r>
              <a:rPr lang="pl-PL" dirty="0" smtClean="0"/>
              <a:t>. </a:t>
            </a:r>
            <a:r>
              <a:rPr lang="pl-PL" dirty="0" err="1" smtClean="0"/>
              <a:t>Stud</a:t>
            </a:r>
            <a:r>
              <a:rPr lang="pl-PL" dirty="0" smtClean="0"/>
              <a:t>.)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pl-PL" dirty="0" smtClean="0"/>
              <a:t>Wspólnie przygotowana będzie publikacja dotycząca przygotowania fortyfikowanego w farmaceutyki osadu dennego i procedur oznaczania leków w potencjalnym materiale odniesienia – </a:t>
            </a:r>
            <a:r>
              <a:rPr lang="pl-PL" b="1" dirty="0" smtClean="0"/>
              <a:t>Politechnika Śląska, Uniwersytet Mikołaja Kopernika, </a:t>
            </a:r>
            <a:r>
              <a:rPr lang="pl-PL" b="1" dirty="0"/>
              <a:t>Instytut Chemii i Techniki </a:t>
            </a:r>
            <a:r>
              <a:rPr lang="pl-PL" b="1" dirty="0" smtClean="0"/>
              <a:t>Jądrowej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pl-PL" dirty="0" smtClean="0"/>
              <a:t>Wspólnie </a:t>
            </a:r>
            <a:r>
              <a:rPr lang="pl-PL" dirty="0"/>
              <a:t>przygotowana będzie publikacja dotycząca przygotowania </a:t>
            </a:r>
            <a:r>
              <a:rPr lang="pl-PL" dirty="0" smtClean="0"/>
              <a:t>fortyfikowanej </a:t>
            </a:r>
            <a:r>
              <a:rPr lang="pl-PL" dirty="0"/>
              <a:t>w farmaceutyki </a:t>
            </a:r>
            <a:r>
              <a:rPr lang="pl-PL" dirty="0" smtClean="0"/>
              <a:t>tkanki dorsza i kormorana </a:t>
            </a:r>
            <a:r>
              <a:rPr lang="pl-PL" dirty="0"/>
              <a:t>i procedur oznaczania leków w potencjalnym materiale odniesienia –</a:t>
            </a:r>
            <a:r>
              <a:rPr lang="pl-PL" dirty="0" smtClean="0"/>
              <a:t> </a:t>
            </a:r>
            <a:r>
              <a:rPr lang="pl-PL" b="1" dirty="0"/>
              <a:t>Politechnika Śląska, </a:t>
            </a:r>
            <a:r>
              <a:rPr lang="pl-PL" b="1" dirty="0" smtClean="0"/>
              <a:t>Politechnika Gdańska, </a:t>
            </a:r>
            <a:r>
              <a:rPr lang="pl-PL" b="1" dirty="0"/>
              <a:t>Instytut Chemii i Techniki Jądrowej</a:t>
            </a:r>
          </a:p>
          <a:p>
            <a:pPr algn="just">
              <a:lnSpc>
                <a:spcPct val="120000"/>
              </a:lnSpc>
            </a:pPr>
            <a:endParaRPr lang="pl-PL" dirty="0" smtClean="0"/>
          </a:p>
          <a:p>
            <a:pPr algn="just">
              <a:lnSpc>
                <a:spcPct val="120000"/>
              </a:lnSpc>
            </a:pPr>
            <a:r>
              <a:rPr lang="pl-PL" b="1" dirty="0" smtClean="0"/>
              <a:t>Wykłady i komunikaty – zamieszczano logo MODAS w prezentacjach: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pl-PL" dirty="0" smtClean="0"/>
              <a:t>I. </a:t>
            </a:r>
            <a:r>
              <a:rPr lang="pl-PL" dirty="0"/>
              <a:t>Baranowska, </a:t>
            </a:r>
            <a:r>
              <a:rPr lang="pl-PL" i="1" dirty="0"/>
              <a:t>„Metody rozdzielcze w wybranych problemach śladowej analityki klinicznej </a:t>
            </a:r>
            <a:br>
              <a:rPr lang="pl-PL" i="1" dirty="0"/>
            </a:br>
            <a:r>
              <a:rPr lang="pl-PL" i="1" dirty="0"/>
              <a:t>i środowiskowej” </a:t>
            </a:r>
            <a:r>
              <a:rPr lang="pl-PL" dirty="0"/>
              <a:t>wykład prezentowany na X Konferencji Chromatograficznej 2014, Lublin, </a:t>
            </a:r>
            <a:br>
              <a:rPr lang="pl-PL" dirty="0"/>
            </a:br>
            <a:r>
              <a:rPr lang="pl-PL" dirty="0" smtClean="0"/>
              <a:t>23-26.09.2014 r.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pl-PL" dirty="0" smtClean="0"/>
              <a:t>I. </a:t>
            </a:r>
            <a:r>
              <a:rPr lang="pl-PL" dirty="0"/>
              <a:t>Baranowska, „</a:t>
            </a:r>
            <a:r>
              <a:rPr lang="pl-PL" i="1" dirty="0"/>
              <a:t>Analityka biomedyczna – potencjał, aplikacje kliniczne i środowiskowe, perspektywy</a:t>
            </a:r>
            <a:r>
              <a:rPr lang="pl-PL" dirty="0"/>
              <a:t>” wykład prezentowany na XX Sympozjum „Nowa aparatura stare problemy”, Ślesin, </a:t>
            </a:r>
            <a:r>
              <a:rPr lang="pl-PL" dirty="0" smtClean="0"/>
              <a:t>26-28.05.2014 r.</a:t>
            </a:r>
            <a:endParaRPr lang="pl-PL" dirty="0"/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pl-PL" dirty="0" smtClean="0"/>
              <a:t>I. </a:t>
            </a:r>
            <a:r>
              <a:rPr lang="pl-PL" dirty="0"/>
              <a:t>Baranowska</a:t>
            </a:r>
            <a:r>
              <a:rPr lang="pl-PL" i="1" dirty="0"/>
              <a:t>, „Metody rozdzielcze w </a:t>
            </a:r>
            <a:r>
              <a:rPr lang="pl-PL" i="1" dirty="0" err="1"/>
              <a:t>bioanalityce</a:t>
            </a:r>
            <a:r>
              <a:rPr lang="pl-PL" i="1" dirty="0"/>
              <a:t> – wybrane zagadnienia”</a:t>
            </a:r>
            <a:r>
              <a:rPr lang="pl-PL" dirty="0"/>
              <a:t> wykład prezentowany na VIII Konferencji „Analityczne zastosowania chromatografii cieczowej” Warszawa, </a:t>
            </a:r>
            <a:r>
              <a:rPr lang="pl-PL" dirty="0" smtClean="0"/>
              <a:t>23-24.10.2014 r. </a:t>
            </a:r>
            <a:endParaRPr lang="pl-PL" i="1" dirty="0" smtClean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18864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l-PL" sz="2400" b="1" dirty="0" smtClean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pl-PL" sz="3200" b="1" dirty="0" smtClean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pl-PL" sz="2400" b="1" dirty="0" smtClean="0">
                <a:solidFill>
                  <a:schemeClr val="bg1"/>
                </a:solidFill>
                <a:cs typeface="Arial" pitchFamily="34" charset="0"/>
              </a:rPr>
              <a:t>REZENTACJA  WYNIKÓW</a:t>
            </a:r>
            <a:endParaRPr lang="en-US" sz="24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1249356"/>
            <a:ext cx="8640960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+mj-lt"/>
              <a:buAutoNum type="arabicPeriod" startAt="4"/>
            </a:pPr>
            <a:r>
              <a:rPr lang="en-US" dirty="0" smtClean="0"/>
              <a:t>B</a:t>
            </a:r>
            <a:r>
              <a:rPr lang="en-US" dirty="0"/>
              <a:t>. Kowalski, I. </a:t>
            </a:r>
            <a:r>
              <a:rPr lang="en-US" dirty="0" err="1"/>
              <a:t>Baranowska</a:t>
            </a:r>
            <a:r>
              <a:rPr lang="en-US" dirty="0"/>
              <a:t>, </a:t>
            </a:r>
            <a:r>
              <a:rPr lang="en-US" i="1" dirty="0"/>
              <a:t>„</a:t>
            </a:r>
            <a:r>
              <a:rPr lang="pl-PL" i="1" dirty="0"/>
              <a:t>Metody spektralne i </a:t>
            </a:r>
            <a:r>
              <a:rPr lang="pl-PL" i="1" dirty="0" err="1"/>
              <a:t>woltamperometryczne</a:t>
            </a:r>
            <a:r>
              <a:rPr lang="pl-PL" i="1" dirty="0"/>
              <a:t> w analizie osadów dennych”</a:t>
            </a:r>
            <a:r>
              <a:rPr lang="pl-PL" dirty="0"/>
              <a:t>, komunikat prezentowany na XXIII Poznańskim Konwersatorium Analitycznym z cyklu Nowoczesne metody przygotowania próbek i oznaczania śladowych ilości pierwiastków, Poznań, 8-9.05.2014 r.</a:t>
            </a:r>
          </a:p>
          <a:p>
            <a:pPr algn="just">
              <a:lnSpc>
                <a:spcPct val="120000"/>
              </a:lnSpc>
            </a:pPr>
            <a:endParaRPr lang="pl-PL" dirty="0" smtClean="0"/>
          </a:p>
          <a:p>
            <a:pPr algn="just">
              <a:lnSpc>
                <a:spcPct val="120000"/>
              </a:lnSpc>
            </a:pPr>
            <a:r>
              <a:rPr lang="pl-PL" b="1" dirty="0" smtClean="0"/>
              <a:t>Postery </a:t>
            </a:r>
            <a:r>
              <a:rPr lang="pl-PL" b="1" dirty="0"/>
              <a:t>– zamieszczano logo MODAS </a:t>
            </a:r>
            <a:r>
              <a:rPr lang="pl-PL" b="1" dirty="0" smtClean="0"/>
              <a:t>na </a:t>
            </a:r>
            <a:r>
              <a:rPr lang="pl-PL" b="1" dirty="0"/>
              <a:t>posterach: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 startAt="5"/>
            </a:pPr>
            <a:r>
              <a:rPr lang="en-US" dirty="0" smtClean="0"/>
              <a:t>I. </a:t>
            </a:r>
            <a:r>
              <a:rPr lang="en-US" dirty="0" err="1"/>
              <a:t>Baranowska</a:t>
            </a:r>
            <a:r>
              <a:rPr lang="en-US" dirty="0"/>
              <a:t>, </a:t>
            </a:r>
            <a:r>
              <a:rPr lang="en-US" dirty="0" smtClean="0"/>
              <a:t>B. </a:t>
            </a:r>
            <a:r>
              <a:rPr lang="en-US" dirty="0"/>
              <a:t>Kowalski,</a:t>
            </a:r>
            <a:r>
              <a:rPr lang="en-US" b="1" dirty="0"/>
              <a:t> </a:t>
            </a:r>
            <a:r>
              <a:rPr lang="en-US" i="1" dirty="0"/>
              <a:t>„</a:t>
            </a:r>
            <a:r>
              <a:rPr lang="pl-PL" i="1" dirty="0"/>
              <a:t>Oznaczanie wybranych pierwiastków w próbkach środowiskowych</a:t>
            </a:r>
            <a:r>
              <a:rPr lang="pl-PL" dirty="0"/>
              <a:t>”, poster prezentowany na XXIII Poznańskim Konwersatorium Analitycznym z cyklu Nowoczesne metody przygotowania próbek i oznaczania śladowych ilości pierwiastków, Poznań, </a:t>
            </a:r>
            <a:r>
              <a:rPr lang="pl-PL" dirty="0" smtClean="0"/>
              <a:t>8-9.05.2014 r.</a:t>
            </a:r>
            <a:endParaRPr lang="pl-PL" dirty="0"/>
          </a:p>
          <a:p>
            <a:pPr marL="342900" indent="-342900" algn="just">
              <a:lnSpc>
                <a:spcPct val="120000"/>
              </a:lnSpc>
              <a:buFont typeface="+mj-lt"/>
              <a:buAutoNum type="arabicPeriod" startAt="5"/>
            </a:pPr>
            <a:r>
              <a:rPr lang="pl-PL" dirty="0" smtClean="0"/>
              <a:t>I. </a:t>
            </a:r>
            <a:r>
              <a:rPr lang="pl-PL" dirty="0"/>
              <a:t>Baranowska, </a:t>
            </a:r>
            <a:r>
              <a:rPr lang="pl-PL" dirty="0" smtClean="0"/>
              <a:t>S. </a:t>
            </a:r>
            <a:r>
              <a:rPr lang="pl-PL" dirty="0"/>
              <a:t>Magiera, </a:t>
            </a:r>
            <a:r>
              <a:rPr lang="pl-PL" i="1" dirty="0"/>
              <a:t>„Przygotowanie próbek materiałów biologicznych do oznaczania pozostałości farmaceutyków</a:t>
            </a:r>
            <a:r>
              <a:rPr lang="pl-PL" dirty="0"/>
              <a:t>” poster prezentowany na XXIII Poznańskim Konwersatorium Analitycznym „Nowoczesne metody przygotowania próbek i oznaczania śladowych ilości pierwiastków”, Poznań, </a:t>
            </a:r>
            <a:br>
              <a:rPr lang="pl-PL" dirty="0"/>
            </a:br>
            <a:r>
              <a:rPr lang="pl-PL" dirty="0" smtClean="0"/>
              <a:t>8-9.05.2014 r.</a:t>
            </a:r>
            <a:endParaRPr lang="pl-PL" dirty="0"/>
          </a:p>
          <a:p>
            <a:pPr marL="342900" indent="-342900" algn="just">
              <a:lnSpc>
                <a:spcPct val="120000"/>
              </a:lnSpc>
              <a:buFont typeface="+mj-lt"/>
              <a:buAutoNum type="arabicPeriod" startAt="5"/>
            </a:pPr>
            <a:r>
              <a:rPr lang="pl-PL" dirty="0" smtClean="0"/>
              <a:t>S. </a:t>
            </a:r>
            <a:r>
              <a:rPr lang="pl-PL" dirty="0"/>
              <a:t>Magiera, </a:t>
            </a:r>
            <a:r>
              <a:rPr lang="pl-PL" dirty="0" smtClean="0"/>
              <a:t>I. </a:t>
            </a:r>
            <a:r>
              <a:rPr lang="pl-PL" dirty="0"/>
              <a:t>Baranowska, </a:t>
            </a:r>
            <a:r>
              <a:rPr lang="pl-PL" dirty="0" smtClean="0"/>
              <a:t>A. </a:t>
            </a:r>
            <a:r>
              <a:rPr lang="pl-PL" dirty="0" err="1"/>
              <a:t>Pardylla</a:t>
            </a:r>
            <a:r>
              <a:rPr lang="pl-PL" dirty="0"/>
              <a:t> </a:t>
            </a:r>
            <a:r>
              <a:rPr lang="pl-PL" i="1" dirty="0"/>
              <a:t>„Dobór parametrów ekstrakcji farmaceutyków z tkanek ryb</a:t>
            </a:r>
            <a:r>
              <a:rPr lang="pl-PL" dirty="0"/>
              <a:t>” poster prezentowany na XXIII Poznańskim Konwersatorium Analitycznym „Nowoczesne metody przygotowania próbek i oznaczania śladowych ilości pierwiastków”, Poznań, </a:t>
            </a:r>
            <a:r>
              <a:rPr lang="pl-PL" dirty="0" smtClean="0"/>
              <a:t>8-9.05.2014 r.</a:t>
            </a:r>
            <a:endParaRPr lang="pl-PL" dirty="0"/>
          </a:p>
          <a:p>
            <a:pPr marL="342900" indent="-342900" algn="just">
              <a:lnSpc>
                <a:spcPct val="120000"/>
              </a:lnSpc>
              <a:buFont typeface="+mj-lt"/>
              <a:buAutoNum type="arabicPeriod" startAt="5"/>
            </a:pPr>
            <a:r>
              <a:rPr lang="pl-PL" dirty="0" smtClean="0"/>
              <a:t>S. </a:t>
            </a:r>
            <a:r>
              <a:rPr lang="pl-PL" dirty="0"/>
              <a:t>Magiera, </a:t>
            </a:r>
            <a:r>
              <a:rPr lang="pl-PL" dirty="0" smtClean="0"/>
              <a:t>I. </a:t>
            </a:r>
            <a:r>
              <a:rPr lang="pl-PL" dirty="0"/>
              <a:t>Baranowska, </a:t>
            </a:r>
            <a:r>
              <a:rPr lang="pl-PL" i="1" dirty="0"/>
              <a:t>„</a:t>
            </a:r>
            <a:r>
              <a:rPr lang="pl-PL" i="1" dirty="0" err="1"/>
              <a:t>Determination</a:t>
            </a:r>
            <a:r>
              <a:rPr lang="pl-PL" i="1" dirty="0"/>
              <a:t> of </a:t>
            </a:r>
            <a:r>
              <a:rPr lang="pl-PL" i="1" dirty="0" err="1"/>
              <a:t>pharmaceuticals</a:t>
            </a:r>
            <a:r>
              <a:rPr lang="pl-PL" i="1" dirty="0"/>
              <a:t> in </a:t>
            </a:r>
            <a:r>
              <a:rPr lang="pl-PL" i="1" dirty="0" err="1"/>
              <a:t>tissue</a:t>
            </a:r>
            <a:r>
              <a:rPr lang="pl-PL" i="1" dirty="0"/>
              <a:t> by </a:t>
            </a:r>
            <a:r>
              <a:rPr lang="pl-PL" i="1" dirty="0" smtClean="0"/>
              <a:t>UHPLC-UV </a:t>
            </a:r>
            <a:r>
              <a:rPr lang="pl-PL" i="1" dirty="0" err="1"/>
              <a:t>method</a:t>
            </a:r>
            <a:r>
              <a:rPr lang="pl-PL" i="1" dirty="0"/>
              <a:t>” </a:t>
            </a:r>
            <a:br>
              <a:rPr lang="pl-PL" i="1" dirty="0"/>
            </a:br>
            <a:r>
              <a:rPr lang="pl-PL" dirty="0"/>
              <a:t>poster prezentowany na The 38th International </a:t>
            </a:r>
            <a:r>
              <a:rPr lang="pl-PL" dirty="0" err="1"/>
              <a:t>Symposium</a:t>
            </a:r>
            <a:r>
              <a:rPr lang="pl-PL" dirty="0"/>
              <a:t> on </a:t>
            </a:r>
            <a:r>
              <a:rPr lang="pl-PL" dirty="0" err="1"/>
              <a:t>Environmental</a:t>
            </a:r>
            <a:r>
              <a:rPr lang="pl-PL" dirty="0"/>
              <a:t> </a:t>
            </a:r>
            <a:r>
              <a:rPr lang="pl-PL" dirty="0" err="1"/>
              <a:t>Analytical</a:t>
            </a:r>
            <a:r>
              <a:rPr lang="pl-PL" dirty="0"/>
              <a:t> </a:t>
            </a:r>
            <a:r>
              <a:rPr lang="pl-PL" dirty="0" err="1"/>
              <a:t>Chemistry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(ISEAC 38) </a:t>
            </a:r>
            <a:r>
              <a:rPr lang="pl-PL" dirty="0" err="1"/>
              <a:t>Lausanne</a:t>
            </a:r>
            <a:r>
              <a:rPr lang="pl-PL" dirty="0"/>
              <a:t>, </a:t>
            </a:r>
            <a:r>
              <a:rPr lang="pl-PL" dirty="0" smtClean="0"/>
              <a:t>Szwajcaria, 17-20.06.2014 r.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 startAt="5"/>
            </a:pPr>
            <a:r>
              <a:rPr lang="pl-PL" dirty="0"/>
              <a:t>S. Magiera, I. Baranowska, </a:t>
            </a:r>
            <a:r>
              <a:rPr lang="pl-PL" i="1" dirty="0"/>
              <a:t>„</a:t>
            </a:r>
            <a:r>
              <a:rPr lang="pl-PL" i="1" dirty="0" err="1"/>
              <a:t>Determination</a:t>
            </a:r>
            <a:r>
              <a:rPr lang="pl-PL" i="1" dirty="0"/>
              <a:t> of </a:t>
            </a:r>
            <a:r>
              <a:rPr lang="pl-PL" i="1" dirty="0" err="1"/>
              <a:t>selected</a:t>
            </a:r>
            <a:r>
              <a:rPr lang="pl-PL" i="1" dirty="0"/>
              <a:t> </a:t>
            </a:r>
            <a:r>
              <a:rPr lang="pl-PL" i="1" dirty="0" err="1"/>
              <a:t>pharmaceuticals</a:t>
            </a:r>
            <a:r>
              <a:rPr lang="pl-PL" i="1" dirty="0"/>
              <a:t> in </a:t>
            </a:r>
            <a:r>
              <a:rPr lang="pl-PL" i="1" dirty="0" err="1"/>
              <a:t>bottom</a:t>
            </a:r>
            <a:r>
              <a:rPr lang="pl-PL" i="1" dirty="0"/>
              <a:t> </a:t>
            </a:r>
            <a:r>
              <a:rPr lang="pl-PL" i="1" dirty="0" err="1"/>
              <a:t>sediment</a:t>
            </a:r>
            <a:r>
              <a:rPr lang="pl-PL" i="1" dirty="0"/>
              <a:t> by UHPLC-MS/MS”</a:t>
            </a:r>
            <a:r>
              <a:rPr lang="pl-PL" dirty="0"/>
              <a:t> poster prezentowany na The 38th International </a:t>
            </a:r>
            <a:r>
              <a:rPr lang="pl-PL" dirty="0" err="1"/>
              <a:t>Symposium</a:t>
            </a:r>
            <a:r>
              <a:rPr lang="pl-PL" dirty="0"/>
              <a:t> on </a:t>
            </a:r>
            <a:r>
              <a:rPr lang="pl-PL" dirty="0" err="1"/>
              <a:t>Environmental</a:t>
            </a:r>
            <a:r>
              <a:rPr lang="pl-PL" dirty="0"/>
              <a:t> </a:t>
            </a:r>
            <a:r>
              <a:rPr lang="pl-PL" dirty="0" err="1"/>
              <a:t>Analytical</a:t>
            </a:r>
            <a:r>
              <a:rPr lang="pl-PL" dirty="0"/>
              <a:t> </a:t>
            </a:r>
            <a:r>
              <a:rPr lang="pl-PL" dirty="0" err="1"/>
              <a:t>Chemistry</a:t>
            </a:r>
            <a:r>
              <a:rPr lang="pl-PL" dirty="0"/>
              <a:t> (ISEAC 38), </a:t>
            </a:r>
            <a:r>
              <a:rPr lang="pl-PL" dirty="0" err="1"/>
              <a:t>Lausanne</a:t>
            </a:r>
            <a:r>
              <a:rPr lang="pl-PL" dirty="0"/>
              <a:t>, Szwajcaria, 17-20.06.2014 r.</a:t>
            </a:r>
          </a:p>
          <a:p>
            <a:pPr algn="just">
              <a:lnSpc>
                <a:spcPct val="120000"/>
              </a:lnSpc>
            </a:pPr>
            <a:endParaRPr lang="pl-PL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18864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l-PL" sz="2400" b="1" dirty="0" smtClean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pl-PL" sz="3200" b="1" dirty="0" smtClean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pl-PL" sz="2400" b="1" dirty="0" smtClean="0">
                <a:solidFill>
                  <a:schemeClr val="bg1"/>
                </a:solidFill>
                <a:cs typeface="Arial" pitchFamily="34" charset="0"/>
              </a:rPr>
              <a:t>REZENTACJA  WYNIKÓW</a:t>
            </a:r>
            <a:endParaRPr lang="en-US" sz="24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2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1397187"/>
            <a:ext cx="8640960" cy="2912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+mj-lt"/>
              <a:buAutoNum type="arabicPeriod" startAt="10"/>
            </a:pPr>
            <a:r>
              <a:rPr lang="en-US" dirty="0" smtClean="0"/>
              <a:t>I</a:t>
            </a:r>
            <a:r>
              <a:rPr lang="en-US" dirty="0"/>
              <a:t>. </a:t>
            </a:r>
            <a:r>
              <a:rPr lang="en-US" dirty="0" err="1"/>
              <a:t>Baranowska</a:t>
            </a:r>
            <a:r>
              <a:rPr lang="en-US" dirty="0"/>
              <a:t>, S. </a:t>
            </a:r>
            <a:r>
              <a:rPr lang="en-US" dirty="0" err="1"/>
              <a:t>Magiera</a:t>
            </a:r>
            <a:r>
              <a:rPr lang="pl-PL" dirty="0"/>
              <a:t>, </a:t>
            </a:r>
            <a:r>
              <a:rPr lang="en-US" i="1" dirty="0"/>
              <a:t>„Determination by UHPLC-MS/MS of selected pharmaceutical in cormorant tissues – as a potential reference material (Project MODAS)”</a:t>
            </a:r>
            <a:r>
              <a:rPr lang="pl-PL" dirty="0"/>
              <a:t> poster prezentowany na </a:t>
            </a:r>
            <a:r>
              <a:rPr lang="en-US" dirty="0"/>
              <a:t>30th International Symposium on Chromatography 2014, Salzburg, Austria</a:t>
            </a:r>
            <a:r>
              <a:rPr lang="pl-PL" dirty="0"/>
              <a:t>, </a:t>
            </a:r>
            <a:r>
              <a:rPr lang="en-US" dirty="0"/>
              <a:t>14</a:t>
            </a:r>
            <a:r>
              <a:rPr lang="pl-PL" dirty="0"/>
              <a:t>-</a:t>
            </a:r>
            <a:r>
              <a:rPr lang="en-US" dirty="0"/>
              <a:t>18.</a:t>
            </a:r>
            <a:r>
              <a:rPr lang="pl-PL" dirty="0"/>
              <a:t>09</a:t>
            </a:r>
            <a:r>
              <a:rPr lang="en-US" dirty="0"/>
              <a:t>.2014</a:t>
            </a:r>
            <a:r>
              <a:rPr lang="pl-PL" dirty="0"/>
              <a:t> r.</a:t>
            </a:r>
            <a:r>
              <a:rPr lang="en-US" b="1" dirty="0"/>
              <a:t> </a:t>
            </a:r>
            <a:endParaRPr lang="pl-PL" b="1" dirty="0"/>
          </a:p>
          <a:p>
            <a:pPr marL="342900" indent="-342900" algn="just">
              <a:lnSpc>
                <a:spcPct val="120000"/>
              </a:lnSpc>
              <a:buFont typeface="+mj-lt"/>
              <a:buAutoNum type="arabicPeriod" startAt="10"/>
            </a:pPr>
            <a:r>
              <a:rPr lang="en-US" dirty="0" smtClean="0"/>
              <a:t>S. </a:t>
            </a:r>
            <a:r>
              <a:rPr lang="en-US" dirty="0" err="1"/>
              <a:t>Magiera</a:t>
            </a:r>
            <a:r>
              <a:rPr lang="en-US" dirty="0"/>
              <a:t>, </a:t>
            </a:r>
            <a:r>
              <a:rPr lang="en-US" dirty="0" smtClean="0"/>
              <a:t>I. </a:t>
            </a:r>
            <a:r>
              <a:rPr lang="en-US" dirty="0" err="1"/>
              <a:t>Baranowska</a:t>
            </a:r>
            <a:r>
              <a:rPr lang="pl-PL" dirty="0"/>
              <a:t>, </a:t>
            </a:r>
            <a:r>
              <a:rPr lang="en-US" i="1" dirty="0"/>
              <a:t>„Comparison of several extraction techniques for analysis of drugs in fish using liquid chromatography (Project MODAS)”</a:t>
            </a:r>
            <a:r>
              <a:rPr lang="pl-PL" dirty="0"/>
              <a:t> poster prezentowany na </a:t>
            </a:r>
            <a:r>
              <a:rPr lang="en-US" dirty="0"/>
              <a:t>30th International Symposium on Chromatography 2014, Salzburg, Austria</a:t>
            </a:r>
            <a:r>
              <a:rPr lang="pl-PL" dirty="0"/>
              <a:t>, </a:t>
            </a:r>
            <a:r>
              <a:rPr lang="en-US" dirty="0"/>
              <a:t>14</a:t>
            </a:r>
            <a:r>
              <a:rPr lang="pl-PL" dirty="0"/>
              <a:t>-</a:t>
            </a:r>
            <a:r>
              <a:rPr lang="en-US" dirty="0" smtClean="0"/>
              <a:t>18.</a:t>
            </a:r>
            <a:r>
              <a:rPr lang="pl-PL" dirty="0" smtClean="0"/>
              <a:t>09</a:t>
            </a:r>
            <a:r>
              <a:rPr lang="en-US" dirty="0" smtClean="0"/>
              <a:t>.2014</a:t>
            </a:r>
            <a:r>
              <a:rPr lang="pl-PL" dirty="0" smtClean="0"/>
              <a:t> r.</a:t>
            </a:r>
            <a:r>
              <a:rPr lang="en-US" b="1" dirty="0" smtClean="0"/>
              <a:t> </a:t>
            </a:r>
            <a:endParaRPr lang="pl-PL" b="1" dirty="0"/>
          </a:p>
          <a:p>
            <a:pPr marL="342900" indent="-342900" algn="just">
              <a:lnSpc>
                <a:spcPct val="120000"/>
              </a:lnSpc>
              <a:buFont typeface="+mj-lt"/>
              <a:buAutoNum type="arabicPeriod" startAt="10"/>
            </a:pPr>
            <a:r>
              <a:rPr lang="pl-PL" dirty="0" smtClean="0"/>
              <a:t>S. </a:t>
            </a:r>
            <a:r>
              <a:rPr lang="pl-PL" dirty="0"/>
              <a:t>Magiera, </a:t>
            </a:r>
            <a:r>
              <a:rPr lang="pl-PL" dirty="0" smtClean="0"/>
              <a:t>I. </a:t>
            </a:r>
            <a:r>
              <a:rPr lang="pl-PL" dirty="0"/>
              <a:t>Baranowska, </a:t>
            </a:r>
            <a:r>
              <a:rPr lang="pl-PL" dirty="0" smtClean="0"/>
              <a:t>A. </a:t>
            </a:r>
            <a:r>
              <a:rPr lang="pl-PL" dirty="0" err="1"/>
              <a:t>Pardylla</a:t>
            </a:r>
            <a:r>
              <a:rPr lang="pl-PL" dirty="0"/>
              <a:t>, </a:t>
            </a:r>
            <a:r>
              <a:rPr lang="pl-PL" i="1" dirty="0"/>
              <a:t>„Opracowanie metod ekstrakcji wybranych farmaceutyków </a:t>
            </a:r>
            <a:br>
              <a:rPr lang="pl-PL" i="1" dirty="0"/>
            </a:br>
            <a:r>
              <a:rPr lang="pl-PL" i="1" dirty="0"/>
              <a:t>z tkanek ryb” </a:t>
            </a:r>
            <a:r>
              <a:rPr lang="pl-PL" dirty="0"/>
              <a:t>poster prezentowany na X Konferencji Chromatograficznej 2014, Lublin, </a:t>
            </a:r>
            <a:r>
              <a:rPr lang="pl-PL" dirty="0" smtClean="0"/>
              <a:t>23-26.09.2014 r.</a:t>
            </a:r>
            <a:endParaRPr lang="pl-PL" dirty="0"/>
          </a:p>
          <a:p>
            <a:pPr marL="342900" indent="-342900" algn="just">
              <a:lnSpc>
                <a:spcPct val="120000"/>
              </a:lnSpc>
              <a:buFont typeface="+mj-lt"/>
              <a:buAutoNum type="arabicPeriod" startAt="10"/>
            </a:pPr>
            <a:r>
              <a:rPr lang="pl-PL" dirty="0" smtClean="0"/>
              <a:t>I. </a:t>
            </a:r>
            <a:r>
              <a:rPr lang="pl-PL" dirty="0"/>
              <a:t>Baranowska,</a:t>
            </a:r>
            <a:r>
              <a:rPr lang="pl-PL" b="1" dirty="0"/>
              <a:t> </a:t>
            </a:r>
            <a:r>
              <a:rPr lang="pl-PL" dirty="0" smtClean="0"/>
              <a:t>S. Magiera, </a:t>
            </a:r>
            <a:r>
              <a:rPr lang="pl-PL" i="1" dirty="0" smtClean="0"/>
              <a:t>„</a:t>
            </a:r>
            <a:r>
              <a:rPr lang="pl-PL" i="1" dirty="0"/>
              <a:t>Oznaczanie wybranych farmaceutyków w osadach dennych </a:t>
            </a:r>
            <a:r>
              <a:rPr lang="pl-PL" i="1" dirty="0" smtClean="0"/>
              <a:t/>
            </a:r>
            <a:br>
              <a:rPr lang="pl-PL" i="1" dirty="0" smtClean="0"/>
            </a:br>
            <a:r>
              <a:rPr lang="pl-PL" i="1" dirty="0" smtClean="0"/>
              <a:t>z </a:t>
            </a:r>
            <a:r>
              <a:rPr lang="pl-PL" i="1" dirty="0"/>
              <a:t>wykorzystaniem techniki UHPLC-MS/MS</a:t>
            </a:r>
            <a:r>
              <a:rPr lang="pl-PL" i="1" dirty="0" smtClean="0"/>
              <a:t>”</a:t>
            </a:r>
            <a:r>
              <a:rPr lang="pl-PL" dirty="0" smtClean="0"/>
              <a:t> </a:t>
            </a:r>
            <a:r>
              <a:rPr lang="pl-PL" dirty="0"/>
              <a:t>poster prezentowany na X Konferencji Chromatograficznej 2014, Lublin, </a:t>
            </a:r>
            <a:r>
              <a:rPr lang="pl-PL" dirty="0" smtClean="0"/>
              <a:t>23-26.09.2014 r.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18864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l-PL" sz="2400" b="1" dirty="0" smtClean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pl-PL" sz="3200" b="1" dirty="0" smtClean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pl-PL" sz="2400" b="1" dirty="0" smtClean="0">
                <a:solidFill>
                  <a:schemeClr val="bg1"/>
                </a:solidFill>
                <a:cs typeface="Arial" pitchFamily="34" charset="0"/>
              </a:rPr>
              <a:t>REZENTACJA  WYNIKÓW</a:t>
            </a:r>
            <a:endParaRPr lang="en-US" sz="24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12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004048" y="3861048"/>
            <a:ext cx="4499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000" b="1" dirty="0" smtClean="0"/>
              <a:t>D</a:t>
            </a:r>
            <a:r>
              <a:rPr lang="pl-PL" sz="4000" b="1" dirty="0" smtClean="0"/>
              <a:t>ZIĘKUJĘ ZA UWAGĘ</a:t>
            </a:r>
            <a:endParaRPr lang="pl-PL" sz="4000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6814"/>
            <a:ext cx="5298875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349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179929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l-PL" sz="2400" b="1" dirty="0" smtClean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pl-PL" altLang="pl-PL" sz="3200" b="1" dirty="0" smtClean="0">
                <a:solidFill>
                  <a:schemeClr val="bg1"/>
                </a:solidFill>
              </a:rPr>
              <a:t>P</a:t>
            </a:r>
            <a:r>
              <a:rPr lang="pl-PL" altLang="pl-PL" sz="2400" b="1" dirty="0" smtClean="0">
                <a:solidFill>
                  <a:schemeClr val="bg1"/>
                </a:solidFill>
              </a:rPr>
              <a:t>ROWADZONE BADANIA</a:t>
            </a:r>
            <a:endParaRPr lang="pl-PL" altLang="pl-PL" sz="2400" b="1" dirty="0">
              <a:solidFill>
                <a:schemeClr val="bg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83568" y="1484784"/>
            <a:ext cx="7848872" cy="576064"/>
          </a:xfrm>
          <a:prstGeom prst="rect">
            <a:avLst/>
          </a:prstGeom>
          <a:solidFill>
            <a:srgbClr val="F8F7C5"/>
          </a:solidFill>
          <a:ln w="15875" cap="flat">
            <a:solidFill>
              <a:srgbClr val="99830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altLang="pl-PL" sz="1600" dirty="0" smtClean="0">
                <a:solidFill>
                  <a:srgbClr val="000000"/>
                </a:solidFill>
              </a:rPr>
              <a:t>przeprowadzono optymalizację rozkładu próbek osadu, tkanek ryb i ptaka </a:t>
            </a:r>
            <a:br>
              <a:rPr lang="pl-PL" altLang="pl-PL" sz="1600" dirty="0" smtClean="0">
                <a:solidFill>
                  <a:srgbClr val="000000"/>
                </a:solidFill>
              </a:rPr>
            </a:br>
            <a:r>
              <a:rPr lang="pl-PL" altLang="pl-PL" sz="1600" dirty="0" smtClean="0">
                <a:solidFill>
                  <a:srgbClr val="000000"/>
                </a:solidFill>
              </a:rPr>
              <a:t>w układzie zamkniętym wspomaganym mikrofalowo</a:t>
            </a:r>
            <a:endParaRPr lang="pl-PL" altLang="pl-PL" sz="1600" dirty="0">
              <a:solidFill>
                <a:srgbClr val="000000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83568" y="2348880"/>
            <a:ext cx="7848872" cy="936040"/>
          </a:xfrm>
          <a:prstGeom prst="rect">
            <a:avLst/>
          </a:prstGeom>
          <a:solidFill>
            <a:srgbClr val="F8F7C5"/>
          </a:solidFill>
          <a:ln w="15875">
            <a:solidFill>
              <a:srgbClr val="99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altLang="pl-PL" sz="1600" dirty="0" smtClean="0">
                <a:solidFill>
                  <a:srgbClr val="000000"/>
                </a:solidFill>
              </a:rPr>
              <a:t>opracowano metody oznaczenia metali ciężkich z zastosowaniem technik F-AAS, ET-AAS i DPV-HMDE </a:t>
            </a:r>
            <a:r>
              <a:rPr lang="pl-PL" altLang="pl-PL" sz="1600" b="1" dirty="0" smtClean="0">
                <a:solidFill>
                  <a:srgbClr val="000000"/>
                </a:solidFill>
              </a:rPr>
              <a:t>w osadach dennych </a:t>
            </a:r>
            <a:r>
              <a:rPr lang="pl-PL" altLang="pl-PL" sz="1600" b="1" dirty="0">
                <a:solidFill>
                  <a:srgbClr val="000000"/>
                </a:solidFill>
              </a:rPr>
              <a:t>(M-2 </a:t>
            </a:r>
            <a:r>
              <a:rPr lang="pl-PL" altLang="pl-PL" sz="1600" b="1" dirty="0" err="1">
                <a:solidFill>
                  <a:srgbClr val="000000"/>
                </a:solidFill>
              </a:rPr>
              <a:t>BotSed</a:t>
            </a:r>
            <a:r>
              <a:rPr lang="pl-PL" altLang="pl-PL" sz="1600" b="1" dirty="0" smtClean="0">
                <a:solidFill>
                  <a:srgbClr val="000000"/>
                </a:solidFill>
              </a:rPr>
              <a:t>), w tkance </a:t>
            </a:r>
            <a:r>
              <a:rPr lang="pl-PL" altLang="pl-PL" sz="1600" b="1" dirty="0">
                <a:solidFill>
                  <a:srgbClr val="000000"/>
                </a:solidFill>
              </a:rPr>
              <a:t>śledzia (M-3 </a:t>
            </a:r>
            <a:r>
              <a:rPr lang="pl-PL" altLang="pl-PL" sz="1600" b="1" dirty="0" err="1">
                <a:solidFill>
                  <a:srgbClr val="000000"/>
                </a:solidFill>
              </a:rPr>
              <a:t>HerTis</a:t>
            </a:r>
            <a:r>
              <a:rPr lang="pl-PL" altLang="pl-PL" sz="1600" b="1" dirty="0" smtClean="0">
                <a:solidFill>
                  <a:srgbClr val="000000"/>
                </a:solidFill>
              </a:rPr>
              <a:t>), w tkance </a:t>
            </a:r>
            <a:r>
              <a:rPr lang="pl-PL" altLang="pl-PL" sz="1600" b="1" dirty="0">
                <a:solidFill>
                  <a:srgbClr val="000000"/>
                </a:solidFill>
              </a:rPr>
              <a:t>kormorana (M-4 </a:t>
            </a:r>
            <a:r>
              <a:rPr lang="pl-PL" altLang="pl-PL" sz="1600" b="1" dirty="0" err="1">
                <a:solidFill>
                  <a:srgbClr val="000000"/>
                </a:solidFill>
              </a:rPr>
              <a:t>CormTis</a:t>
            </a:r>
            <a:r>
              <a:rPr lang="pl-PL" altLang="pl-PL" sz="1600" b="1" dirty="0" smtClean="0">
                <a:solidFill>
                  <a:srgbClr val="000000"/>
                </a:solidFill>
              </a:rPr>
              <a:t>), w tkance dorsza </a:t>
            </a:r>
            <a:r>
              <a:rPr lang="pl-PL" altLang="pl-PL" sz="1600" b="1" dirty="0">
                <a:solidFill>
                  <a:srgbClr val="000000"/>
                </a:solidFill>
              </a:rPr>
              <a:t>(M-5 </a:t>
            </a:r>
            <a:r>
              <a:rPr lang="pl-PL" altLang="pl-PL" sz="1600" b="1" dirty="0" err="1">
                <a:solidFill>
                  <a:srgbClr val="000000"/>
                </a:solidFill>
              </a:rPr>
              <a:t>CodTis</a:t>
            </a:r>
            <a:r>
              <a:rPr lang="pl-PL" altLang="pl-PL" sz="1600" b="1" dirty="0" smtClean="0">
                <a:solidFill>
                  <a:srgbClr val="000000"/>
                </a:solidFill>
              </a:rPr>
              <a:t>)</a:t>
            </a:r>
            <a:endParaRPr lang="pl-PL" altLang="pl-PL" sz="1600" b="1" dirty="0">
              <a:solidFill>
                <a:srgbClr val="000000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83568" y="3573016"/>
            <a:ext cx="7848872" cy="864096"/>
          </a:xfrm>
          <a:prstGeom prst="rect">
            <a:avLst/>
          </a:prstGeom>
          <a:solidFill>
            <a:srgbClr val="F8F7C5"/>
          </a:solidFill>
          <a:ln w="15875">
            <a:solidFill>
              <a:srgbClr val="99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indent="-268288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pl-PL" altLang="pl-PL" sz="1600" dirty="0">
                <a:solidFill>
                  <a:srgbClr val="000000"/>
                </a:solidFill>
              </a:rPr>
              <a:t>w celu sprawdzenia dokładności </a:t>
            </a:r>
            <a:r>
              <a:rPr lang="pl-PL" altLang="pl-PL" sz="1600" dirty="0" smtClean="0">
                <a:solidFill>
                  <a:srgbClr val="000000"/>
                </a:solidFill>
              </a:rPr>
              <a:t>i poprawności opracowanych procedur oznaczono pierwiastki </a:t>
            </a:r>
            <a:r>
              <a:rPr lang="pl-PL" altLang="pl-PL" sz="1600" dirty="0">
                <a:solidFill>
                  <a:srgbClr val="000000"/>
                </a:solidFill>
              </a:rPr>
              <a:t>w certyfikowanych materiałach odniesienia: RM-8704 Buffalo River </a:t>
            </a:r>
            <a:r>
              <a:rPr lang="pl-PL" altLang="pl-PL" sz="1600" dirty="0" err="1">
                <a:solidFill>
                  <a:srgbClr val="000000"/>
                </a:solidFill>
              </a:rPr>
              <a:t>Sediment</a:t>
            </a:r>
            <a:r>
              <a:rPr lang="pl-PL" altLang="pl-PL" sz="1600" dirty="0">
                <a:solidFill>
                  <a:srgbClr val="000000"/>
                </a:solidFill>
              </a:rPr>
              <a:t> oraz ERM-BB422 Fish </a:t>
            </a:r>
            <a:r>
              <a:rPr lang="pl-PL" altLang="pl-PL" sz="1600" dirty="0" err="1">
                <a:solidFill>
                  <a:srgbClr val="000000"/>
                </a:solidFill>
              </a:rPr>
              <a:t>muscle</a:t>
            </a:r>
            <a:endParaRPr lang="pl-PL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83568" y="4653136"/>
            <a:ext cx="7848872" cy="504056"/>
          </a:xfrm>
          <a:prstGeom prst="rect">
            <a:avLst/>
          </a:prstGeom>
          <a:solidFill>
            <a:srgbClr val="F8F7C5"/>
          </a:solidFill>
          <a:ln w="15875">
            <a:solidFill>
              <a:srgbClr val="99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indent="-268288" algn="just">
              <a:spcBef>
                <a:spcPts val="2400"/>
              </a:spcBef>
              <a:buFont typeface="Wingdings" pitchFamily="2" charset="2"/>
              <a:buChar char="§"/>
            </a:pPr>
            <a:r>
              <a:rPr lang="pl-PL" sz="1600" dirty="0" smtClean="0">
                <a:solidFill>
                  <a:schemeClr val="tx1"/>
                </a:solidFill>
                <a:cs typeface="Arial" pitchFamily="34" charset="0"/>
              </a:rPr>
              <a:t>opracowano metodę UHPLC-MS/MS do oznaczania 8 wybranych </a:t>
            </a:r>
            <a:r>
              <a:rPr lang="pl-PL" sz="1600" dirty="0">
                <a:solidFill>
                  <a:schemeClr val="tx1"/>
                </a:solidFill>
                <a:cs typeface="Arial" pitchFamily="34" charset="0"/>
              </a:rPr>
              <a:t>leków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683568" y="5445288"/>
            <a:ext cx="7848872" cy="648008"/>
          </a:xfrm>
          <a:prstGeom prst="rect">
            <a:avLst/>
          </a:prstGeom>
          <a:solidFill>
            <a:srgbClr val="F8F7C5"/>
          </a:solidFill>
          <a:ln w="15875">
            <a:solidFill>
              <a:srgbClr val="99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indent="-268288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pl-PL" sz="1600" dirty="0" smtClean="0">
                <a:solidFill>
                  <a:schemeClr val="tx1"/>
                </a:solidFill>
                <a:cs typeface="Arial" pitchFamily="34" charset="0"/>
              </a:rPr>
              <a:t>opracowano procedury wydzielania badanych leków </a:t>
            </a:r>
            <a:r>
              <a:rPr lang="pl-PL" sz="1600" b="1" dirty="0" smtClean="0">
                <a:solidFill>
                  <a:schemeClr val="tx1"/>
                </a:solidFill>
                <a:cs typeface="Arial" pitchFamily="34" charset="0"/>
              </a:rPr>
              <a:t>z osadów dennych </a:t>
            </a:r>
            <a:br>
              <a:rPr lang="pl-PL" sz="1600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pl-PL" sz="1600" b="1" dirty="0" smtClean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pl-PL" altLang="pl-PL" sz="1600" b="1" dirty="0">
                <a:solidFill>
                  <a:srgbClr val="000000"/>
                </a:solidFill>
              </a:rPr>
              <a:t>M-2 </a:t>
            </a:r>
            <a:r>
              <a:rPr lang="pl-PL" altLang="pl-PL" sz="1600" b="1" dirty="0" err="1" smtClean="0">
                <a:solidFill>
                  <a:srgbClr val="000000"/>
                </a:solidFill>
              </a:rPr>
              <a:t>BotSed</a:t>
            </a:r>
            <a:r>
              <a:rPr lang="pl-PL" altLang="pl-PL" sz="1600" b="1" dirty="0" smtClean="0">
                <a:solidFill>
                  <a:srgbClr val="000000"/>
                </a:solidFill>
              </a:rPr>
              <a:t>)</a:t>
            </a:r>
            <a:r>
              <a:rPr lang="pl-PL" sz="1600" b="1" dirty="0" smtClean="0">
                <a:solidFill>
                  <a:schemeClr val="tx1"/>
                </a:solidFill>
                <a:cs typeface="Arial" pitchFamily="34" charset="0"/>
              </a:rPr>
              <a:t> oraz z tkanki dorsza (</a:t>
            </a:r>
            <a:r>
              <a:rPr lang="pl-PL" altLang="pl-PL" sz="1600" b="1" dirty="0">
                <a:solidFill>
                  <a:srgbClr val="000000"/>
                </a:solidFill>
              </a:rPr>
              <a:t>M-5 </a:t>
            </a:r>
            <a:r>
              <a:rPr lang="pl-PL" altLang="pl-PL" sz="1600" b="1" dirty="0" err="1" smtClean="0">
                <a:solidFill>
                  <a:srgbClr val="000000"/>
                </a:solidFill>
              </a:rPr>
              <a:t>CodTis</a:t>
            </a:r>
            <a:r>
              <a:rPr lang="pl-PL" altLang="pl-PL" sz="1600" b="1" dirty="0" smtClean="0">
                <a:solidFill>
                  <a:srgbClr val="000000"/>
                </a:solidFill>
              </a:rPr>
              <a:t>)</a:t>
            </a:r>
            <a:endParaRPr lang="pl-PL" sz="1600" b="1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55" y="1"/>
            <a:ext cx="1573957" cy="9312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1809762" y="1390094"/>
            <a:ext cx="5544616" cy="1053477"/>
            <a:chOff x="1224133" y="432036"/>
            <a:chExt cx="5544616" cy="1053477"/>
          </a:xfrm>
          <a:scene3d>
            <a:camera prst="orthographicFront"/>
            <a:lightRig rig="flat" dir="t"/>
          </a:scene3d>
        </p:grpSpPr>
        <p:sp>
          <p:nvSpPr>
            <p:cNvPr id="5" name="Prostokąt 4"/>
            <p:cNvSpPr/>
            <p:nvPr/>
          </p:nvSpPr>
          <p:spPr>
            <a:xfrm>
              <a:off x="1224133" y="432036"/>
              <a:ext cx="5544616" cy="105347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Prostokąt 5"/>
            <p:cNvSpPr/>
            <p:nvPr/>
          </p:nvSpPr>
          <p:spPr>
            <a:xfrm>
              <a:off x="1224133" y="432036"/>
              <a:ext cx="5544616" cy="10534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2600" b="1" kern="1200" baseline="0" dirty="0" smtClean="0">
                  <a:solidFill>
                    <a:srgbClr val="FF0000"/>
                  </a:solidFill>
                </a:rPr>
                <a:t>Wybrane pierwiastki 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2600" b="1" kern="1200" baseline="0" dirty="0" smtClean="0"/>
                <a:t>Ag, Cd, Co, Cu, Fe, Mn, Ni, Pb, Zn</a:t>
              </a:r>
              <a:endParaRPr lang="pl-PL" sz="2600" b="1" kern="1200" dirty="0"/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395536" y="3144929"/>
            <a:ext cx="3455404" cy="1053477"/>
            <a:chOff x="360033" y="2736300"/>
            <a:chExt cx="3455404" cy="1053477"/>
          </a:xfrm>
          <a:scene3d>
            <a:camera prst="orthographicFront"/>
            <a:lightRig rig="flat" dir="t"/>
          </a:scene3d>
        </p:grpSpPr>
        <p:sp>
          <p:nvSpPr>
            <p:cNvPr id="8" name="Prostokąt 7"/>
            <p:cNvSpPr/>
            <p:nvPr/>
          </p:nvSpPr>
          <p:spPr>
            <a:xfrm>
              <a:off x="360033" y="2736300"/>
              <a:ext cx="3455404" cy="105347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Prostokąt 8"/>
            <p:cNvSpPr/>
            <p:nvPr/>
          </p:nvSpPr>
          <p:spPr>
            <a:xfrm>
              <a:off x="360033" y="2736300"/>
              <a:ext cx="3455404" cy="10534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2000" b="1" kern="1200" baseline="0" dirty="0" smtClean="0">
                  <a:solidFill>
                    <a:srgbClr val="FF0000"/>
                  </a:solidFill>
                </a:rPr>
                <a:t>F-AAS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2000" b="1" kern="1200" baseline="0" dirty="0" smtClean="0"/>
                <a:t>Cu, Fe, Mn, Ni, Pb, Zn</a:t>
              </a:r>
              <a:endParaRPr lang="pl-PL" sz="2000" b="1" kern="1200" dirty="0"/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2880302" y="4319739"/>
            <a:ext cx="3455404" cy="1053477"/>
            <a:chOff x="2952313" y="3888435"/>
            <a:chExt cx="3455404" cy="1053477"/>
          </a:xfrm>
          <a:scene3d>
            <a:camera prst="orthographicFront"/>
            <a:lightRig rig="flat" dir="t"/>
          </a:scene3d>
        </p:grpSpPr>
        <p:sp>
          <p:nvSpPr>
            <p:cNvPr id="11" name="Prostokąt 10"/>
            <p:cNvSpPr/>
            <p:nvPr/>
          </p:nvSpPr>
          <p:spPr>
            <a:xfrm>
              <a:off x="2952313" y="3888435"/>
              <a:ext cx="3455404" cy="105347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Prostokąt 11"/>
            <p:cNvSpPr/>
            <p:nvPr/>
          </p:nvSpPr>
          <p:spPr>
            <a:xfrm>
              <a:off x="2952313" y="3888435"/>
              <a:ext cx="3455404" cy="10534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2000" b="1" kern="1200" baseline="0" dirty="0" smtClean="0">
                  <a:solidFill>
                    <a:srgbClr val="FF0000"/>
                  </a:solidFill>
                </a:rPr>
                <a:t>ET-AAS</a:t>
              </a:r>
              <a:r>
                <a:rPr lang="pl-PL" altLang="pl-PL" sz="2000" b="1" kern="1200" baseline="0" dirty="0" smtClean="0"/>
                <a:t>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2000" b="1" kern="1200" baseline="0" dirty="0" smtClean="0"/>
                <a:t>Ag, Cd, Co, Fe, Mn, Pb</a:t>
              </a:r>
              <a:endParaRPr lang="pl-PL" sz="2000" b="1" kern="1200" dirty="0"/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5338154" y="3144929"/>
            <a:ext cx="3455404" cy="1053477"/>
            <a:chOff x="4969531" y="2664294"/>
            <a:chExt cx="3455404" cy="1053477"/>
          </a:xfrm>
          <a:scene3d>
            <a:camera prst="orthographicFront"/>
            <a:lightRig rig="flat" dir="t"/>
          </a:scene3d>
        </p:grpSpPr>
        <p:sp>
          <p:nvSpPr>
            <p:cNvPr id="14" name="Prostokąt 13"/>
            <p:cNvSpPr/>
            <p:nvPr/>
          </p:nvSpPr>
          <p:spPr>
            <a:xfrm>
              <a:off x="4969531" y="2664294"/>
              <a:ext cx="3455404" cy="105347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Prostokąt 14"/>
            <p:cNvSpPr/>
            <p:nvPr/>
          </p:nvSpPr>
          <p:spPr>
            <a:xfrm>
              <a:off x="4969531" y="2664294"/>
              <a:ext cx="3455404" cy="10534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2000" b="1" kern="1200" baseline="0" dirty="0" smtClean="0">
                  <a:solidFill>
                    <a:srgbClr val="FF0000"/>
                  </a:solidFill>
                </a:rPr>
                <a:t>DPV – HMDE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2000" b="1" kern="1200" baseline="0" dirty="0" smtClean="0"/>
                <a:t>Cd, Cu, Pb, Zn</a:t>
              </a:r>
              <a:endParaRPr lang="pl-PL" sz="2000" b="1" kern="1200" dirty="0"/>
            </a:p>
          </p:txBody>
        </p:sp>
      </p:grpSp>
      <p:sp>
        <p:nvSpPr>
          <p:cNvPr id="16" name="Prążkowana strzałka w prawo 15"/>
          <p:cNvSpPr/>
          <p:nvPr/>
        </p:nvSpPr>
        <p:spPr>
          <a:xfrm rot="5400000">
            <a:off x="2854368" y="2632477"/>
            <a:ext cx="611578" cy="360040"/>
          </a:xfrm>
          <a:prstGeom prst="strip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ążkowana strzałka w prawo 16"/>
          <p:cNvSpPr/>
          <p:nvPr/>
        </p:nvSpPr>
        <p:spPr>
          <a:xfrm rot="5400000">
            <a:off x="5572425" y="2632477"/>
            <a:ext cx="611578" cy="360040"/>
          </a:xfrm>
          <a:prstGeom prst="strip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ążkowana strzałka w prawo 17"/>
          <p:cNvSpPr/>
          <p:nvPr/>
        </p:nvSpPr>
        <p:spPr>
          <a:xfrm rot="5400000">
            <a:off x="3882776" y="3175076"/>
            <a:ext cx="1398587" cy="360040"/>
          </a:xfrm>
          <a:prstGeom prst="stripedRightArrow">
            <a:avLst>
              <a:gd name="adj1" fmla="val 50000"/>
              <a:gd name="adj2" fmla="val 8330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395536" y="5589240"/>
            <a:ext cx="842395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altLang="pl-PL" sz="1600" dirty="0">
                <a:solidFill>
                  <a:srgbClr val="000000"/>
                </a:solidFill>
              </a:rPr>
              <a:t>przeprowadzono badania </a:t>
            </a:r>
            <a:r>
              <a:rPr lang="pl-PL" altLang="pl-PL" sz="1600" dirty="0" smtClean="0">
                <a:solidFill>
                  <a:srgbClr val="000000"/>
                </a:solidFill>
              </a:rPr>
              <a:t>jednorodności </a:t>
            </a:r>
            <a:r>
              <a:rPr lang="pl-PL" altLang="pl-PL" sz="1600" dirty="0">
                <a:solidFill>
                  <a:srgbClr val="000000"/>
                </a:solidFill>
              </a:rPr>
              <a:t>dla wybranych pierwiastków (wyniki </a:t>
            </a:r>
            <a:r>
              <a:rPr lang="pl-PL" altLang="pl-PL" sz="1600" dirty="0" smtClean="0">
                <a:solidFill>
                  <a:srgbClr val="000000"/>
                </a:solidFill>
              </a:rPr>
              <a:t>nie różnią się statystycznie)</a:t>
            </a:r>
            <a:endParaRPr lang="pl-PL" altLang="pl-PL" sz="1600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altLang="pl-PL" sz="1600" dirty="0" smtClean="0">
                <a:solidFill>
                  <a:srgbClr val="000000"/>
                </a:solidFill>
              </a:rPr>
              <a:t>wyniki oznaczeń metali w osadach i tkankach prezentowano na Sympozjum w Ślesinie</a:t>
            </a:r>
            <a:endParaRPr lang="pl-PL" altLang="pl-PL" sz="1600" dirty="0">
              <a:solidFill>
                <a:srgbClr val="000000"/>
              </a:solidFill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55" y="1"/>
            <a:ext cx="1573957" cy="9312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179929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l-PL" sz="2400" b="1" dirty="0" smtClean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pl-PL" altLang="pl-PL" sz="3200" b="1" dirty="0" smtClean="0">
                <a:solidFill>
                  <a:schemeClr val="bg1"/>
                </a:solidFill>
              </a:rPr>
              <a:t>O</a:t>
            </a:r>
            <a:r>
              <a:rPr lang="pl-PL" altLang="pl-PL" sz="2400" b="1" dirty="0" smtClean="0">
                <a:solidFill>
                  <a:schemeClr val="bg1"/>
                </a:solidFill>
              </a:rPr>
              <a:t>ZNACZANIE METALI</a:t>
            </a:r>
            <a:endParaRPr lang="pl-PL" altLang="pl-P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391297"/>
              </p:ext>
            </p:extLst>
          </p:nvPr>
        </p:nvGraphicFramePr>
        <p:xfrm>
          <a:off x="609601" y="1751329"/>
          <a:ext cx="8066857" cy="1893694"/>
        </p:xfrm>
        <a:graphic>
          <a:graphicData uri="http://schemas.openxmlformats.org/drawingml/2006/table">
            <a:tbl>
              <a:tblPr/>
              <a:tblGrid>
                <a:gridCol w="1281667"/>
                <a:gridCol w="1644945"/>
                <a:gridCol w="1115305"/>
                <a:gridCol w="1441237"/>
                <a:gridCol w="1444633"/>
                <a:gridCol w="1139070"/>
              </a:tblGrid>
              <a:tr h="9468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Rodzaj matrycy próbki</a:t>
                      </a: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Stosowane odczynniki</a:t>
                      </a: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Moc [W]</a:t>
                      </a: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Czas narastania mocy [min]</a:t>
                      </a: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Czas utrzymywania mocy [min]</a:t>
                      </a: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Chłodzenie [min]</a:t>
                      </a: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616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Tkanki ryb i kormorana</a:t>
                      </a:r>
                      <a:endParaRPr kumimoji="0" lang="pl-PL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HNO</a:t>
                      </a:r>
                      <a:r>
                        <a:rPr kumimoji="0" lang="en-US" altLang="pl-PL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+ H</a:t>
                      </a:r>
                      <a:r>
                        <a:rPr kumimoji="0" lang="en-US" altLang="pl-PL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pl-PL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endParaRPr kumimoji="0" lang="pl-PL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(9:1,5; v/v)</a:t>
                      </a:r>
                      <a:endParaRPr kumimoji="0" lang="pl-PL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600</a:t>
                      </a:r>
                      <a:endParaRPr kumimoji="0" lang="pl-PL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10</a:t>
                      </a:r>
                      <a:endParaRPr kumimoji="0" lang="pl-PL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</a:t>
                      </a:r>
                      <a:endParaRPr kumimoji="0" lang="pl-PL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  <a:endParaRPr kumimoji="0" lang="pl-PL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61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800</a:t>
                      </a:r>
                      <a:endParaRPr kumimoji="0" lang="pl-PL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</a:t>
                      </a:r>
                      <a:endParaRPr kumimoji="0" lang="pl-PL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15</a:t>
                      </a:r>
                      <a:endParaRPr kumimoji="0" lang="pl-PL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  <a:endParaRPr kumimoji="0" lang="pl-PL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61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</a:t>
                      </a:r>
                      <a:endParaRPr kumimoji="0" lang="pl-PL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-</a:t>
                      </a:r>
                      <a:endParaRPr kumimoji="0" lang="pl-PL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15</a:t>
                      </a:r>
                      <a:endParaRPr kumimoji="0" lang="pl-PL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</a:t>
                      </a:r>
                      <a:endParaRPr kumimoji="0" lang="pl-PL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251520" y="1268760"/>
            <a:ext cx="7344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1600" b="1" dirty="0">
                <a:solidFill>
                  <a:srgbClr val="000000"/>
                </a:solidFill>
              </a:rPr>
              <a:t>Tabela </a:t>
            </a:r>
            <a:r>
              <a:rPr lang="pl-PL" altLang="pl-PL" sz="1600" b="1" dirty="0" smtClean="0">
                <a:solidFill>
                  <a:srgbClr val="000000"/>
                </a:solidFill>
              </a:rPr>
              <a:t>1. </a:t>
            </a:r>
            <a:r>
              <a:rPr lang="pl-PL" altLang="pl-PL" sz="1600" dirty="0">
                <a:solidFill>
                  <a:srgbClr val="000000"/>
                </a:solidFill>
              </a:rPr>
              <a:t>Parametry rozkładu na mokro </a:t>
            </a:r>
            <a:r>
              <a:rPr lang="pl-PL" altLang="pl-PL" sz="1600" dirty="0" smtClean="0">
                <a:solidFill>
                  <a:srgbClr val="000000"/>
                </a:solidFill>
              </a:rPr>
              <a:t>tkanek ryb i tkanek kormorana</a:t>
            </a:r>
            <a:endParaRPr lang="pl-PL" altLang="pl-PL" sz="1600" dirty="0">
              <a:solidFill>
                <a:srgbClr val="0000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51520" y="3845830"/>
            <a:ext cx="864096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altLang="pl-PL" sz="1600" b="1" dirty="0">
                <a:solidFill>
                  <a:srgbClr val="000000"/>
                </a:solidFill>
              </a:rPr>
              <a:t>Parametry prowadzonych oznaczeń techniką HMDE w tkankach </a:t>
            </a:r>
            <a:r>
              <a:rPr lang="pl-PL" altLang="pl-PL" sz="1600" b="1" dirty="0" smtClean="0">
                <a:solidFill>
                  <a:srgbClr val="000000"/>
                </a:solidFill>
              </a:rPr>
              <a:t>ryb:</a:t>
            </a:r>
          </a:p>
          <a:p>
            <a:pPr marL="539750" indent="-26987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altLang="pl-PL" sz="1600" b="1" dirty="0" smtClean="0">
                <a:solidFill>
                  <a:srgbClr val="000000"/>
                </a:solidFill>
              </a:rPr>
              <a:t>potencjał: </a:t>
            </a:r>
            <a:r>
              <a:rPr lang="pl-PL" altLang="pl-PL" sz="1600" dirty="0" smtClean="0">
                <a:solidFill>
                  <a:srgbClr val="000000"/>
                </a:solidFill>
              </a:rPr>
              <a:t>-900 </a:t>
            </a:r>
            <a:r>
              <a:rPr lang="pl-PL" altLang="pl-PL" sz="1600" dirty="0" err="1" smtClean="0">
                <a:solidFill>
                  <a:srgbClr val="000000"/>
                </a:solidFill>
              </a:rPr>
              <a:t>mV</a:t>
            </a:r>
            <a:r>
              <a:rPr lang="pl-PL" altLang="pl-PL" sz="1600" dirty="0" smtClean="0">
                <a:solidFill>
                  <a:srgbClr val="000000"/>
                </a:solidFill>
              </a:rPr>
              <a:t> dla Zn, -560 </a:t>
            </a:r>
            <a:r>
              <a:rPr lang="pl-PL" altLang="pl-PL" sz="1600" dirty="0" err="1" smtClean="0">
                <a:solidFill>
                  <a:srgbClr val="000000"/>
                </a:solidFill>
              </a:rPr>
              <a:t>mV</a:t>
            </a:r>
            <a:r>
              <a:rPr lang="pl-PL" altLang="pl-PL" sz="1600" dirty="0" smtClean="0">
                <a:solidFill>
                  <a:srgbClr val="000000"/>
                </a:solidFill>
              </a:rPr>
              <a:t> dla Cd, -364 </a:t>
            </a:r>
            <a:r>
              <a:rPr lang="pl-PL" altLang="pl-PL" sz="1600" dirty="0" err="1" smtClean="0">
                <a:solidFill>
                  <a:srgbClr val="000000"/>
                </a:solidFill>
              </a:rPr>
              <a:t>mV</a:t>
            </a:r>
            <a:r>
              <a:rPr lang="pl-PL" altLang="pl-PL" sz="1600" dirty="0" smtClean="0">
                <a:solidFill>
                  <a:srgbClr val="000000"/>
                </a:solidFill>
              </a:rPr>
              <a:t> dla Pb, -40 </a:t>
            </a:r>
            <a:r>
              <a:rPr lang="pl-PL" altLang="pl-PL" sz="1600" dirty="0" err="1" smtClean="0">
                <a:solidFill>
                  <a:srgbClr val="000000"/>
                </a:solidFill>
              </a:rPr>
              <a:t>mV</a:t>
            </a:r>
            <a:r>
              <a:rPr lang="pl-PL" altLang="pl-PL" sz="1600" dirty="0" smtClean="0">
                <a:solidFill>
                  <a:srgbClr val="000000"/>
                </a:solidFill>
              </a:rPr>
              <a:t> dla Cu</a:t>
            </a:r>
          </a:p>
          <a:p>
            <a:pPr marL="539750" indent="-26987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altLang="pl-PL" sz="1600" b="1" dirty="0" smtClean="0">
                <a:solidFill>
                  <a:srgbClr val="000000"/>
                </a:solidFill>
              </a:rPr>
              <a:t>elektrolit podstawowy: </a:t>
            </a:r>
            <a:r>
              <a:rPr lang="pl-PL" altLang="pl-PL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0,1 M </a:t>
            </a:r>
            <a:r>
              <a:rPr lang="pl-PL" altLang="pl-PL" sz="1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HCl</a:t>
            </a:r>
            <a:r>
              <a:rPr lang="pl-PL" altLang="pl-PL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 + bufor amonowy (</a:t>
            </a:r>
            <a:r>
              <a:rPr lang="pl-PL" altLang="pl-PL" sz="1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pH</a:t>
            </a:r>
            <a:r>
              <a:rPr lang="pl-PL" altLang="pl-PL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 4</a:t>
            </a:r>
            <a:r>
              <a:rPr lang="pl-PL" altLang="pl-PL" sz="1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pl-PL" altLang="pl-PL" sz="1600" dirty="0">
                <a:solidFill>
                  <a:srgbClr val="000000"/>
                </a:solidFill>
              </a:rPr>
              <a:t> </a:t>
            </a:r>
            <a:r>
              <a:rPr lang="pl-PL" altLang="pl-PL" sz="1600" dirty="0" smtClean="0">
                <a:solidFill>
                  <a:srgbClr val="000000"/>
                </a:solidFill>
              </a:rPr>
              <a:t>dla Zn, </a:t>
            </a:r>
            <a:r>
              <a:rPr lang="pl-PL" altLang="pl-PL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0,1 M </a:t>
            </a:r>
            <a:r>
              <a:rPr lang="pl-PL" altLang="pl-PL" sz="1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HCl</a:t>
            </a:r>
            <a:r>
              <a:rPr lang="pl-PL" altLang="pl-PL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 (</a:t>
            </a:r>
            <a:r>
              <a:rPr lang="pl-PL" altLang="pl-PL" sz="1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pH</a:t>
            </a:r>
            <a:r>
              <a:rPr lang="pl-PL" altLang="pl-PL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 1</a:t>
            </a:r>
            <a:r>
              <a:rPr lang="pl-PL" altLang="pl-PL" sz="1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pl-PL" altLang="pl-PL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pl-PL" altLang="pl-PL" sz="1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dla Cd, Pb, Cu</a:t>
            </a:r>
          </a:p>
          <a:p>
            <a:pPr marL="539750" indent="-26987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altLang="pl-PL" sz="16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potencjał początkowy: </a:t>
            </a:r>
            <a:r>
              <a:rPr lang="pl-PL" altLang="pl-PL" sz="1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-1200 </a:t>
            </a:r>
            <a:r>
              <a:rPr lang="pl-PL" altLang="pl-PL" sz="16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mV</a:t>
            </a:r>
            <a:endParaRPr lang="pl-PL" altLang="pl-PL" sz="16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539750" indent="-26987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altLang="pl-PL" sz="16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potencjał końcowy: </a:t>
            </a:r>
            <a:r>
              <a:rPr lang="pl-PL" altLang="pl-PL" sz="1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+150 </a:t>
            </a:r>
            <a:r>
              <a:rPr lang="pl-PL" altLang="pl-PL" sz="16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mV</a:t>
            </a:r>
            <a:endParaRPr lang="pl-PL" altLang="pl-PL" sz="16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539750" indent="-26987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altLang="pl-PL" sz="16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szybkość </a:t>
            </a:r>
            <a:r>
              <a:rPr lang="pl-PL" altLang="pl-PL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przemiatania </a:t>
            </a:r>
            <a:r>
              <a:rPr lang="pl-PL" altLang="pl-PL" sz="16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potencjałem: </a:t>
            </a:r>
            <a:r>
              <a:rPr lang="pl-PL" altLang="pl-PL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25 </a:t>
            </a:r>
            <a:r>
              <a:rPr lang="pl-PL" altLang="pl-PL" sz="1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mV</a:t>
            </a:r>
            <a:r>
              <a:rPr lang="pl-PL" altLang="pl-PL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/s</a:t>
            </a:r>
          </a:p>
          <a:p>
            <a:pPr marL="539750" lvl="0" indent="-26987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altLang="pl-PL" sz="16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czas zatężania: </a:t>
            </a:r>
            <a:r>
              <a:rPr lang="pl-PL" altLang="pl-PL" sz="1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100 s</a:t>
            </a:r>
            <a:endParaRPr lang="pl-PL" altLang="pl-PL" sz="16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539750" lvl="0" indent="-26987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altLang="pl-PL" sz="16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czas odgazowywania: </a:t>
            </a:r>
            <a:r>
              <a:rPr lang="pl-PL" altLang="pl-PL" sz="1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15 min</a:t>
            </a:r>
            <a:endParaRPr lang="pl-PL" altLang="pl-PL" sz="16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55" y="1"/>
            <a:ext cx="1573957" cy="9312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179929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l-PL" sz="2400" b="1" dirty="0" smtClean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pl-PL" altLang="pl-PL" sz="3200" b="1" dirty="0" smtClean="0">
                <a:solidFill>
                  <a:schemeClr val="bg1"/>
                </a:solidFill>
              </a:rPr>
              <a:t>O</a:t>
            </a:r>
            <a:r>
              <a:rPr lang="pl-PL" altLang="pl-PL" sz="2400" b="1" dirty="0" smtClean="0">
                <a:solidFill>
                  <a:schemeClr val="bg1"/>
                </a:solidFill>
              </a:rPr>
              <a:t>ZNACZANIE METALI</a:t>
            </a:r>
            <a:endParaRPr lang="pl-PL" altLang="pl-P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395536" y="2636912"/>
            <a:ext cx="2978262" cy="886778"/>
            <a:chOff x="1224133" y="432036"/>
            <a:chExt cx="5544616" cy="1053477"/>
          </a:xfrm>
          <a:scene3d>
            <a:camera prst="orthographicFront"/>
            <a:lightRig rig="flat" dir="t"/>
          </a:scene3d>
        </p:grpSpPr>
        <p:sp>
          <p:nvSpPr>
            <p:cNvPr id="6" name="Prostokąt 5"/>
            <p:cNvSpPr/>
            <p:nvPr/>
          </p:nvSpPr>
          <p:spPr>
            <a:xfrm>
              <a:off x="1224133" y="432036"/>
              <a:ext cx="5544616" cy="105347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Prostokąt 6"/>
            <p:cNvSpPr/>
            <p:nvPr/>
          </p:nvSpPr>
          <p:spPr>
            <a:xfrm>
              <a:off x="1224133" y="432036"/>
              <a:ext cx="5544616" cy="10534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1600" b="1" kern="1200" baseline="0" dirty="0" smtClean="0">
                  <a:solidFill>
                    <a:srgbClr val="FF0000"/>
                  </a:solidFill>
                </a:rPr>
                <a:t>WARUNKI</a:t>
              </a:r>
              <a:r>
                <a:rPr lang="pl-PL" altLang="pl-PL" sz="1600" b="1" kern="1200" dirty="0" smtClean="0">
                  <a:solidFill>
                    <a:srgbClr val="FF0000"/>
                  </a:solidFill>
                </a:rPr>
                <a:t> CHROMATOGRAFICZNE</a:t>
              </a:r>
              <a:endParaRPr lang="pl-PL" sz="1600" b="1" kern="1200" dirty="0"/>
            </a:p>
          </p:txBody>
        </p:sp>
      </p:grpSp>
      <p:sp>
        <p:nvSpPr>
          <p:cNvPr id="8" name="Prążkowana strzałka w prawo 7"/>
          <p:cNvSpPr/>
          <p:nvPr/>
        </p:nvSpPr>
        <p:spPr>
          <a:xfrm rot="5400000">
            <a:off x="2904583" y="3482761"/>
            <a:ext cx="611578" cy="360040"/>
          </a:xfrm>
          <a:prstGeom prst="strip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3403563" y="2780928"/>
            <a:ext cx="6102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eaLnBrk="1" hangingPunct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pl-PL" sz="1600" dirty="0" smtClean="0"/>
              <a:t>kolumna:</a:t>
            </a:r>
            <a:r>
              <a:rPr lang="pl-PL" altLang="pl-PL" sz="1600" dirty="0" smtClean="0">
                <a:solidFill>
                  <a:srgbClr val="000000"/>
                </a:solidFill>
              </a:rPr>
              <a:t> </a:t>
            </a:r>
            <a:r>
              <a:rPr lang="pl-PL" altLang="pl-PL" sz="1600" dirty="0" err="1" smtClean="0">
                <a:solidFill>
                  <a:srgbClr val="000000"/>
                </a:solidFill>
              </a:rPr>
              <a:t>Poroshell</a:t>
            </a:r>
            <a:r>
              <a:rPr lang="pl-PL" altLang="pl-PL" sz="1600" dirty="0" smtClean="0">
                <a:solidFill>
                  <a:srgbClr val="000000"/>
                </a:solidFill>
              </a:rPr>
              <a:t> 120</a:t>
            </a:r>
            <a:r>
              <a:rPr lang="pl-PL" altLang="pl-PL" sz="1600" dirty="0" smtClean="0">
                <a:solidFill>
                  <a:srgbClr val="00264C"/>
                </a:solidFill>
              </a:rPr>
              <a:t> </a:t>
            </a:r>
            <a:r>
              <a:rPr lang="pl-PL" altLang="pl-PL" sz="1600" dirty="0" smtClean="0">
                <a:solidFill>
                  <a:srgbClr val="000000"/>
                </a:solidFill>
              </a:rPr>
              <a:t>EC-C18 (100 × 3,0 mm; 2,7 </a:t>
            </a:r>
            <a:r>
              <a:rPr lang="el-GR" altLang="pl-PL" sz="1600" dirty="0" smtClean="0">
                <a:solidFill>
                  <a:srgbClr val="000000"/>
                </a:solidFill>
              </a:rPr>
              <a:t>μ</a:t>
            </a:r>
            <a:r>
              <a:rPr lang="pl-PL" altLang="pl-PL" sz="1600" dirty="0" smtClean="0">
                <a:solidFill>
                  <a:srgbClr val="000000"/>
                </a:solidFill>
              </a:rPr>
              <a:t>m)</a:t>
            </a:r>
            <a:endParaRPr lang="pl-PL" sz="1600" dirty="0" smtClean="0"/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 smtClean="0"/>
              <a:t>temperatura kolumny: 25ºC</a:t>
            </a:r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 smtClean="0"/>
              <a:t>faza ruchoma: (A) 0,1% kwas mrówkowy w wodzie </a:t>
            </a:r>
          </a:p>
          <a:p>
            <a:pPr lvl="0">
              <a:lnSpc>
                <a:spcPct val="120000"/>
              </a:lnSpc>
              <a:spcAft>
                <a:spcPts val="0"/>
              </a:spcAft>
              <a:tabLst>
                <a:tab pos="1614488" algn="l"/>
              </a:tabLst>
            </a:pPr>
            <a:r>
              <a:rPr lang="pl-PL" sz="1600" dirty="0" smtClean="0"/>
              <a:t>	(B) </a:t>
            </a:r>
            <a:r>
              <a:rPr lang="pl-PL" sz="1600" dirty="0" err="1" smtClean="0"/>
              <a:t>acetonitryl</a:t>
            </a:r>
            <a:endParaRPr lang="pl-PL" sz="1600" dirty="0" smtClean="0"/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 err="1" smtClean="0"/>
              <a:t>elucja</a:t>
            </a:r>
            <a:r>
              <a:rPr lang="pl-PL" sz="1600" dirty="0" smtClean="0"/>
              <a:t> gradientowa</a:t>
            </a:r>
            <a:endParaRPr lang="pl-PL" sz="1600" dirty="0"/>
          </a:p>
        </p:txBody>
      </p:sp>
      <p:grpSp>
        <p:nvGrpSpPr>
          <p:cNvPr id="11" name="Grupa 10"/>
          <p:cNvGrpSpPr/>
          <p:nvPr/>
        </p:nvGrpSpPr>
        <p:grpSpPr>
          <a:xfrm>
            <a:off x="395536" y="1233246"/>
            <a:ext cx="2978262" cy="886778"/>
            <a:chOff x="1224133" y="432036"/>
            <a:chExt cx="5544616" cy="1053477"/>
          </a:xfrm>
          <a:scene3d>
            <a:camera prst="orthographicFront"/>
            <a:lightRig rig="flat" dir="t"/>
          </a:scene3d>
        </p:grpSpPr>
        <p:sp>
          <p:nvSpPr>
            <p:cNvPr id="12" name="Prostokąt 11"/>
            <p:cNvSpPr/>
            <p:nvPr/>
          </p:nvSpPr>
          <p:spPr>
            <a:xfrm>
              <a:off x="1224133" y="432036"/>
              <a:ext cx="5544616" cy="105347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Prostokąt 12"/>
            <p:cNvSpPr/>
            <p:nvPr/>
          </p:nvSpPr>
          <p:spPr>
            <a:xfrm>
              <a:off x="1224133" y="432036"/>
              <a:ext cx="5544616" cy="10534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1600" b="1" kern="1200" baseline="0" dirty="0" smtClean="0">
                  <a:solidFill>
                    <a:srgbClr val="FF0000"/>
                  </a:solidFill>
                </a:rPr>
                <a:t>OZNACZANE FARMACEUTYKI</a:t>
              </a:r>
              <a:endParaRPr lang="pl-PL" sz="1600" b="1" kern="1200" dirty="0"/>
            </a:p>
          </p:txBody>
        </p:sp>
      </p:grpSp>
      <p:sp>
        <p:nvSpPr>
          <p:cNvPr id="14" name="Prążkowana strzałka w prawo 13"/>
          <p:cNvSpPr/>
          <p:nvPr/>
        </p:nvSpPr>
        <p:spPr>
          <a:xfrm rot="5400000">
            <a:off x="2904583" y="2079095"/>
            <a:ext cx="611578" cy="360040"/>
          </a:xfrm>
          <a:prstGeom prst="strip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55" y="1"/>
            <a:ext cx="1573957" cy="9312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Prostokąt 15"/>
          <p:cNvSpPr/>
          <p:nvPr/>
        </p:nvSpPr>
        <p:spPr>
          <a:xfrm>
            <a:off x="3403563" y="1628800"/>
            <a:ext cx="563293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eaLnBrk="1" hangingPunct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1600" dirty="0" err="1">
                <a:solidFill>
                  <a:srgbClr val="000000"/>
                </a:solidFill>
              </a:rPr>
              <a:t>ibuprofen</a:t>
            </a:r>
            <a:r>
              <a:rPr lang="pl-PL" altLang="pl-PL" sz="1600" dirty="0">
                <a:solidFill>
                  <a:srgbClr val="000000"/>
                </a:solidFill>
              </a:rPr>
              <a:t> (IBU), </a:t>
            </a:r>
            <a:r>
              <a:rPr lang="pl-PL" altLang="pl-PL" sz="1600" dirty="0" err="1">
                <a:solidFill>
                  <a:srgbClr val="000000"/>
                </a:solidFill>
              </a:rPr>
              <a:t>naproksen</a:t>
            </a:r>
            <a:r>
              <a:rPr lang="pl-PL" altLang="pl-PL" sz="1600" dirty="0">
                <a:solidFill>
                  <a:srgbClr val="000000"/>
                </a:solidFill>
              </a:rPr>
              <a:t> (NAP), </a:t>
            </a:r>
            <a:r>
              <a:rPr lang="pl-PL" altLang="pl-PL" sz="1600" dirty="0" err="1">
                <a:solidFill>
                  <a:srgbClr val="000000"/>
                </a:solidFill>
              </a:rPr>
              <a:t>diklofenak</a:t>
            </a:r>
            <a:r>
              <a:rPr lang="pl-PL" altLang="pl-PL" sz="1600" dirty="0">
                <a:solidFill>
                  <a:srgbClr val="000000"/>
                </a:solidFill>
              </a:rPr>
              <a:t> (DIC), </a:t>
            </a:r>
            <a:r>
              <a:rPr lang="pl-PL" altLang="pl-PL" sz="1600" dirty="0" err="1">
                <a:solidFill>
                  <a:srgbClr val="000000"/>
                </a:solidFill>
              </a:rPr>
              <a:t>metoprolol</a:t>
            </a:r>
            <a:r>
              <a:rPr lang="pl-PL" altLang="pl-PL" sz="1600" dirty="0">
                <a:solidFill>
                  <a:srgbClr val="000000"/>
                </a:solidFill>
              </a:rPr>
              <a:t> (MET), </a:t>
            </a:r>
            <a:r>
              <a:rPr lang="pl-PL" altLang="pl-PL" sz="1600" dirty="0" err="1">
                <a:solidFill>
                  <a:srgbClr val="000000"/>
                </a:solidFill>
              </a:rPr>
              <a:t>propranolol</a:t>
            </a:r>
            <a:r>
              <a:rPr lang="pl-PL" altLang="pl-PL" sz="1600" dirty="0">
                <a:solidFill>
                  <a:srgbClr val="000000"/>
                </a:solidFill>
              </a:rPr>
              <a:t> (PRO), karbamazepina (CBZ), </a:t>
            </a:r>
            <a:r>
              <a:rPr lang="pl-PL" altLang="pl-PL" sz="1600" dirty="0" err="1">
                <a:solidFill>
                  <a:srgbClr val="000000"/>
                </a:solidFill>
              </a:rPr>
              <a:t>tiklopidyna</a:t>
            </a:r>
            <a:r>
              <a:rPr lang="pl-PL" altLang="pl-PL" sz="1600" dirty="0">
                <a:solidFill>
                  <a:srgbClr val="000000"/>
                </a:solidFill>
              </a:rPr>
              <a:t> (TIC), </a:t>
            </a:r>
            <a:r>
              <a:rPr lang="pl-PL" altLang="pl-PL" sz="1600" dirty="0" err="1">
                <a:solidFill>
                  <a:srgbClr val="000000"/>
                </a:solidFill>
              </a:rPr>
              <a:t>acenokumarol</a:t>
            </a:r>
            <a:r>
              <a:rPr lang="pl-PL" altLang="pl-PL" sz="1600" dirty="0">
                <a:solidFill>
                  <a:srgbClr val="000000"/>
                </a:solidFill>
              </a:rPr>
              <a:t> (ACE)</a:t>
            </a:r>
            <a:endParaRPr lang="pl-PL" sz="1600" dirty="0" smtClean="0"/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179929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l-PL" sz="2400" b="1" dirty="0" smtClean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pl-PL" altLang="pl-PL" sz="3200" b="1" dirty="0" smtClean="0">
                <a:solidFill>
                  <a:schemeClr val="bg1"/>
                </a:solidFill>
              </a:rPr>
              <a:t>O</a:t>
            </a:r>
            <a:r>
              <a:rPr lang="pl-PL" altLang="pl-PL" sz="2400" b="1" dirty="0" smtClean="0">
                <a:solidFill>
                  <a:schemeClr val="bg1"/>
                </a:solidFill>
              </a:rPr>
              <a:t>ZNACZANIE FARMACEUTYKÓW</a:t>
            </a:r>
            <a:endParaRPr lang="pl-PL" altLang="pl-PL" sz="2400" b="1" dirty="0">
              <a:solidFill>
                <a:schemeClr val="bg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0"/>
          <a:stretch/>
        </p:blipFill>
        <p:spPr>
          <a:xfrm>
            <a:off x="251520" y="4365104"/>
            <a:ext cx="2880320" cy="2387642"/>
          </a:xfrm>
          <a:prstGeom prst="rect">
            <a:avLst/>
          </a:prstGeom>
          <a:ln w="12700">
            <a:solidFill>
              <a:schemeClr val="accent4"/>
            </a:solidFill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3131840" y="4374518"/>
            <a:ext cx="2880320" cy="2378228"/>
          </a:xfrm>
          <a:prstGeom prst="rect">
            <a:avLst/>
          </a:prstGeom>
          <a:ln w="12700">
            <a:solidFill>
              <a:schemeClr val="accent4"/>
            </a:solidFill>
          </a:ln>
        </p:spPr>
      </p:pic>
      <p:sp>
        <p:nvSpPr>
          <p:cNvPr id="17" name="Symbol zastępczy zawartości 2"/>
          <p:cNvSpPr txBox="1">
            <a:spLocks/>
          </p:cNvSpPr>
          <p:nvPr/>
        </p:nvSpPr>
        <p:spPr bwMode="auto">
          <a:xfrm>
            <a:off x="6084168" y="5294911"/>
            <a:ext cx="2915816" cy="123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85000"/>
              <a:buBlip>
                <a:blip r:embed="rId5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pl-PL" altLang="pl-PL" sz="1400" b="1" baseline="0" dirty="0" smtClean="0">
                <a:solidFill>
                  <a:srgbClr val="000000"/>
                </a:solidFill>
                <a:latin typeface="+mj-lt"/>
              </a:rPr>
              <a:t>Rys. 1. </a:t>
            </a:r>
            <a:r>
              <a:rPr lang="pl-PL" altLang="pl-PL" sz="1400" baseline="0" dirty="0" err="1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Chromatogramy</a:t>
            </a:r>
            <a:r>
              <a:rPr lang="pl-PL" altLang="pl-PL" sz="1400" baseline="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 wzorców badanych leków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pl-PL" altLang="pl-PL" sz="140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(</a:t>
            </a:r>
            <a:r>
              <a:rPr lang="pl-PL" altLang="pl-PL" sz="1400" baseline="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A</a:t>
            </a:r>
            <a:r>
              <a:rPr lang="pl-PL" altLang="pl-PL" sz="1400" baseline="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) jonizacja w trybie dodatnim, (B) jonizacja w trybie </a:t>
            </a:r>
            <a:r>
              <a:rPr lang="pl-PL" altLang="pl-PL" sz="1400" baseline="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ujemnym.</a:t>
            </a:r>
            <a:r>
              <a:rPr lang="pl-PL" altLang="pl-PL" sz="1400" baseline="0" dirty="0" smtClean="0">
                <a:solidFill>
                  <a:srgbClr val="000000"/>
                </a:solidFill>
                <a:latin typeface="+mj-lt"/>
              </a:rPr>
              <a:t> </a:t>
            </a:r>
            <a:endParaRPr lang="pl-PL" altLang="pl-PL" sz="1400" baseline="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108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/>
          <p:cNvGrpSpPr/>
          <p:nvPr/>
        </p:nvGrpSpPr>
        <p:grpSpPr>
          <a:xfrm>
            <a:off x="395536" y="1196752"/>
            <a:ext cx="2978262" cy="886778"/>
            <a:chOff x="1224133" y="432036"/>
            <a:chExt cx="5544616" cy="1053477"/>
          </a:xfrm>
          <a:scene3d>
            <a:camera prst="orthographicFront"/>
            <a:lightRig rig="flat" dir="t"/>
          </a:scene3d>
        </p:grpSpPr>
        <p:sp>
          <p:nvSpPr>
            <p:cNvPr id="12" name="Prostokąt 11"/>
            <p:cNvSpPr/>
            <p:nvPr/>
          </p:nvSpPr>
          <p:spPr>
            <a:xfrm>
              <a:off x="1224133" y="432036"/>
              <a:ext cx="5544616" cy="105347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Prostokąt 12"/>
            <p:cNvSpPr/>
            <p:nvPr/>
          </p:nvSpPr>
          <p:spPr>
            <a:xfrm>
              <a:off x="1224133" y="432036"/>
              <a:ext cx="5544616" cy="10534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1600" b="1" kern="1200" baseline="0" dirty="0" smtClean="0">
                  <a:solidFill>
                    <a:srgbClr val="FF0000"/>
                  </a:solidFill>
                </a:rPr>
                <a:t>PARAMETRY SPEKTROMETRU MAS</a:t>
              </a:r>
              <a:endParaRPr lang="pl-PL" sz="1600" b="1" kern="1200" dirty="0"/>
            </a:p>
          </p:txBody>
        </p:sp>
      </p:grpSp>
      <p:sp>
        <p:nvSpPr>
          <p:cNvPr id="14" name="Prążkowana strzałka w prawo 13"/>
          <p:cNvSpPr/>
          <p:nvPr/>
        </p:nvSpPr>
        <p:spPr>
          <a:xfrm rot="5400000">
            <a:off x="2904583" y="2042601"/>
            <a:ext cx="611578" cy="360040"/>
          </a:xfrm>
          <a:prstGeom prst="strip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3403563" y="1340417"/>
            <a:ext cx="675049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1600" dirty="0" smtClean="0"/>
              <a:t>jonizacja przez </a:t>
            </a:r>
            <a:r>
              <a:rPr lang="pl-PL" sz="1600" dirty="0" err="1" smtClean="0"/>
              <a:t>elektrorozpraszanie</a:t>
            </a:r>
            <a:r>
              <a:rPr lang="pl-PL" sz="1600" dirty="0" smtClean="0"/>
              <a:t> (ESI)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1600" dirty="0" smtClean="0"/>
              <a:t>napięcie </a:t>
            </a:r>
            <a:r>
              <a:rPr lang="pl-PL" sz="1600" dirty="0"/>
              <a:t>źródła </a:t>
            </a:r>
            <a:r>
              <a:rPr lang="pl-PL" sz="1600" dirty="0" smtClean="0"/>
              <a:t>jonów: 4000 V / -4000 V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1600" dirty="0" smtClean="0"/>
              <a:t>temperatura źródła jonów: 500ºC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1600" dirty="0" smtClean="0"/>
              <a:t>ciśnienie gazu rozpraszającego: 90 psi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1600" dirty="0"/>
              <a:t>ciśnienie turbo </a:t>
            </a:r>
            <a:r>
              <a:rPr lang="pl-PL" sz="1600" dirty="0" smtClean="0"/>
              <a:t>gazu: 80 </a:t>
            </a:r>
            <a:r>
              <a:rPr lang="pl-PL" sz="1600" dirty="0"/>
              <a:t>psi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1600" dirty="0" smtClean="0"/>
              <a:t>ciśnienie gazu osłonowego: 10 psi</a:t>
            </a: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55" y="1"/>
            <a:ext cx="1573957" cy="9312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034522"/>
              </p:ext>
            </p:extLst>
          </p:nvPr>
        </p:nvGraphicFramePr>
        <p:xfrm>
          <a:off x="1259633" y="3775328"/>
          <a:ext cx="6696743" cy="29660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245071"/>
                <a:gridCol w="908612"/>
                <a:gridCol w="908612"/>
                <a:gridCol w="908612"/>
                <a:gridCol w="908612"/>
                <a:gridCol w="908612"/>
                <a:gridCol w="908612"/>
              </a:tblGrid>
              <a:tr h="32956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Związek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Q1 </a:t>
                      </a:r>
                      <a:r>
                        <a:rPr lang="pl-PL" sz="1400" b="1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pl-PL" sz="1400" b="1" i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m/z</a:t>
                      </a:r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Q3 </a:t>
                      </a:r>
                      <a:r>
                        <a:rPr lang="pl-PL" sz="1400" b="1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pl-PL" sz="14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m/z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DP </a:t>
                      </a:r>
                      <a:r>
                        <a:rPr lang="pl-PL" sz="1400" b="1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(V)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EP </a:t>
                      </a:r>
                      <a:r>
                        <a:rPr lang="pl-PL" sz="1400" b="1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(V)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CE </a:t>
                      </a:r>
                      <a:r>
                        <a:rPr lang="pl-PL" sz="1400" b="1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(V)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CXP </a:t>
                      </a:r>
                      <a:r>
                        <a:rPr lang="pl-PL" sz="1400" b="1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(V)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</a:tr>
              <a:tr h="32956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MET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268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61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6" marR="91436" marT="45730" marB="45730" anchor="ctr"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8F7C5"/>
                    </a:solidFill>
                  </a:tcPr>
                </a:tc>
              </a:tr>
              <a:tr h="32956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PRO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259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1161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66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6" marR="91436" marT="45730" marB="457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956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TIC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264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66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6" marR="91436" marT="45730" marB="45730" anchor="ctr"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8F7C5"/>
                    </a:solidFill>
                  </a:tcPr>
                </a:tc>
              </a:tr>
              <a:tr h="32956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CBZ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237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96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6" marR="91436" marT="45730" marB="457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956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NAP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229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-40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6" marR="91436" marT="45730" marB="45730" anchor="ctr"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-10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8F7C5"/>
                    </a:solidFill>
                  </a:tcPr>
                </a:tc>
              </a:tr>
              <a:tr h="32956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IBU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205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-45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6" marR="91436" marT="45730" marB="457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-10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-10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956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ACE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351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-70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6" marR="91436" marT="45730" marB="45730" anchor="ctr"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-58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8F7C5"/>
                    </a:solidFill>
                  </a:tcPr>
                </a:tc>
              </a:tr>
              <a:tr h="32956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DIC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294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249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-45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6" marR="91436" marT="45730" marB="4573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-12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-16</a:t>
                      </a:r>
                      <a:endParaRPr lang="pl-PL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-13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0" y="179929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l-PL" sz="2400" b="1" dirty="0" smtClean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pl-PL" altLang="pl-PL" sz="3200" b="1" dirty="0" smtClean="0">
                <a:solidFill>
                  <a:schemeClr val="bg1"/>
                </a:solidFill>
              </a:rPr>
              <a:t>O</a:t>
            </a:r>
            <a:r>
              <a:rPr lang="pl-PL" altLang="pl-PL" sz="2400" b="1" dirty="0" smtClean="0">
                <a:solidFill>
                  <a:schemeClr val="bg1"/>
                </a:solidFill>
              </a:rPr>
              <a:t>ZNACZANIE FARMACEUTYKÓW</a:t>
            </a:r>
            <a:endParaRPr lang="pl-PL" altLang="pl-PL" sz="2400" b="1" dirty="0">
              <a:solidFill>
                <a:schemeClr val="bg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3528" y="3284984"/>
            <a:ext cx="646246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pl-PL" sz="1600" b="1" dirty="0" smtClean="0"/>
              <a:t>Tabela </a:t>
            </a:r>
            <a:r>
              <a:rPr lang="pl-PL" sz="1600" b="1" dirty="0" smtClean="0"/>
              <a:t>2. </a:t>
            </a:r>
            <a:r>
              <a:rPr lang="pl-PL" sz="1600" dirty="0" smtClean="0"/>
              <a:t>Parametry </a:t>
            </a:r>
            <a:r>
              <a:rPr lang="pl-PL" sz="1600" dirty="0"/>
              <a:t>charakterystyczne dla poszczególnych </a:t>
            </a:r>
            <a:r>
              <a:rPr lang="pl-PL" sz="1600" dirty="0" err="1"/>
              <a:t>analitów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9102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179512" y="3004034"/>
            <a:ext cx="2978262" cy="886778"/>
            <a:chOff x="1224133" y="432036"/>
            <a:chExt cx="5544616" cy="1053477"/>
          </a:xfrm>
          <a:scene3d>
            <a:camera prst="orthographicFront"/>
            <a:lightRig rig="flat" dir="t"/>
          </a:scene3d>
        </p:grpSpPr>
        <p:sp>
          <p:nvSpPr>
            <p:cNvPr id="6" name="Prostokąt 5"/>
            <p:cNvSpPr/>
            <p:nvPr/>
          </p:nvSpPr>
          <p:spPr>
            <a:xfrm>
              <a:off x="1224133" y="432036"/>
              <a:ext cx="5544616" cy="105347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Prostokąt 6"/>
            <p:cNvSpPr/>
            <p:nvPr/>
          </p:nvSpPr>
          <p:spPr>
            <a:xfrm>
              <a:off x="1224133" y="432036"/>
              <a:ext cx="5544616" cy="10534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1600" b="1" kern="1200" baseline="0" dirty="0" smtClean="0">
                  <a:solidFill>
                    <a:srgbClr val="FF0000"/>
                  </a:solidFill>
                </a:rPr>
                <a:t>DOBÓR PARAMETRÓW EKSTRAKCJI</a:t>
              </a:r>
              <a:r>
                <a:rPr lang="pl-PL" altLang="pl-PL" sz="1600" b="1" kern="1200" dirty="0" smtClean="0">
                  <a:solidFill>
                    <a:srgbClr val="FF0000"/>
                  </a:solidFill>
                </a:rPr>
                <a:t> TYPU CIAŁO STAŁE-CIECZ (SLE)</a:t>
              </a:r>
              <a:endParaRPr lang="pl-PL" sz="1600" b="1" kern="1200" dirty="0"/>
            </a:p>
          </p:txBody>
        </p:sp>
      </p:grpSp>
      <p:sp>
        <p:nvSpPr>
          <p:cNvPr id="8" name="Prążkowana strzałka w prawo 7"/>
          <p:cNvSpPr/>
          <p:nvPr/>
        </p:nvSpPr>
        <p:spPr>
          <a:xfrm rot="5400000">
            <a:off x="2688559" y="3849883"/>
            <a:ext cx="611578" cy="360040"/>
          </a:xfrm>
          <a:prstGeom prst="strip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3259547" y="3724114"/>
            <a:ext cx="5920965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r</a:t>
            </a:r>
            <a:r>
              <a:rPr lang="pl-PL" sz="1600" dirty="0" smtClean="0"/>
              <a:t>odzaj rozpuszczalnika do ekstrakcji</a:t>
            </a:r>
            <a:endParaRPr lang="pl-PL" sz="1600" dirty="0"/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 smtClean="0"/>
              <a:t>objętość rozpuszczalnika do ekstrakcji</a:t>
            </a:r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 smtClean="0"/>
              <a:t>wytrząsanie, ekstrakcja wspomagana ultradźwiękami</a:t>
            </a:r>
            <a:endParaRPr lang="pl-PL" sz="1600" dirty="0"/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 smtClean="0"/>
              <a:t>czas ekstrakcji</a:t>
            </a:r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 smtClean="0"/>
              <a:t>krotność ekstrakcji</a:t>
            </a:r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 smtClean="0"/>
              <a:t>rozcieńczenie ekstraktu</a:t>
            </a:r>
          </a:p>
        </p:txBody>
      </p:sp>
      <p:grpSp>
        <p:nvGrpSpPr>
          <p:cNvPr id="11" name="Grupa 10"/>
          <p:cNvGrpSpPr/>
          <p:nvPr/>
        </p:nvGrpSpPr>
        <p:grpSpPr>
          <a:xfrm>
            <a:off x="179512" y="5301208"/>
            <a:ext cx="2978262" cy="886778"/>
            <a:chOff x="1224133" y="432036"/>
            <a:chExt cx="5544616" cy="1053477"/>
          </a:xfrm>
          <a:scene3d>
            <a:camera prst="orthographicFront"/>
            <a:lightRig rig="flat" dir="t"/>
          </a:scene3d>
        </p:grpSpPr>
        <p:sp>
          <p:nvSpPr>
            <p:cNvPr id="12" name="Prostokąt 11"/>
            <p:cNvSpPr/>
            <p:nvPr/>
          </p:nvSpPr>
          <p:spPr>
            <a:xfrm>
              <a:off x="1224133" y="432036"/>
              <a:ext cx="5544616" cy="105347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Prostokąt 12"/>
            <p:cNvSpPr/>
            <p:nvPr/>
          </p:nvSpPr>
          <p:spPr>
            <a:xfrm>
              <a:off x="1224133" y="432036"/>
              <a:ext cx="5544616" cy="10534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1600" b="1" kern="1200" baseline="0" dirty="0" smtClean="0">
                  <a:solidFill>
                    <a:srgbClr val="FF0000"/>
                  </a:solidFill>
                </a:rPr>
                <a:t>DOBÓR PARAMETRÓW EKSTRAKCJI</a:t>
              </a:r>
              <a:r>
                <a:rPr lang="pl-PL" altLang="pl-PL" sz="1600" b="1" kern="1200" dirty="0" smtClean="0">
                  <a:solidFill>
                    <a:srgbClr val="FF0000"/>
                  </a:solidFill>
                </a:rPr>
                <a:t> DO FAZY STAŁEJ (SPE)</a:t>
              </a:r>
              <a:endParaRPr lang="pl-PL" sz="1600" b="1" kern="1200" dirty="0"/>
            </a:p>
          </p:txBody>
        </p:sp>
      </p:grpSp>
      <p:sp>
        <p:nvSpPr>
          <p:cNvPr id="14" name="Prążkowana strzałka w prawo 13"/>
          <p:cNvSpPr/>
          <p:nvPr/>
        </p:nvSpPr>
        <p:spPr>
          <a:xfrm rot="5400000">
            <a:off x="2688559" y="6147057"/>
            <a:ext cx="611578" cy="360040"/>
          </a:xfrm>
          <a:prstGeom prst="strip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3222104" y="6202120"/>
            <a:ext cx="675049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1600" dirty="0" smtClean="0"/>
              <a:t>rodzaj sorbentu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1600" dirty="0" smtClean="0"/>
              <a:t>rozpuszczalnik do </a:t>
            </a:r>
            <a:r>
              <a:rPr lang="pl-PL" sz="1600" dirty="0" err="1" smtClean="0"/>
              <a:t>elucji</a:t>
            </a:r>
            <a:endParaRPr lang="pl-PL" sz="1600" dirty="0"/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55" y="1"/>
            <a:ext cx="1573957" cy="9312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22" name="Grupa 21"/>
          <p:cNvGrpSpPr/>
          <p:nvPr/>
        </p:nvGrpSpPr>
        <p:grpSpPr>
          <a:xfrm>
            <a:off x="179512" y="1196752"/>
            <a:ext cx="2978262" cy="886778"/>
            <a:chOff x="1224133" y="432036"/>
            <a:chExt cx="5544616" cy="1053477"/>
          </a:xfrm>
          <a:scene3d>
            <a:camera prst="orthographicFront"/>
            <a:lightRig rig="flat" dir="t"/>
          </a:scene3d>
        </p:grpSpPr>
        <p:sp>
          <p:nvSpPr>
            <p:cNvPr id="23" name="Prostokąt 22"/>
            <p:cNvSpPr/>
            <p:nvPr/>
          </p:nvSpPr>
          <p:spPr>
            <a:xfrm>
              <a:off x="1224133" y="432036"/>
              <a:ext cx="5544616" cy="105347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Prostokąt 23"/>
            <p:cNvSpPr/>
            <p:nvPr/>
          </p:nvSpPr>
          <p:spPr>
            <a:xfrm>
              <a:off x="1224133" y="432036"/>
              <a:ext cx="5544616" cy="10534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1600" b="1" kern="1200" baseline="0" dirty="0" smtClean="0">
                  <a:solidFill>
                    <a:srgbClr val="FF0000"/>
                  </a:solidFill>
                </a:rPr>
                <a:t>STOSOWANE TECHNIKI EKSTRAKCYJNE</a:t>
              </a:r>
              <a:endParaRPr lang="pl-PL" sz="1600" b="1" kern="1200" dirty="0"/>
            </a:p>
          </p:txBody>
        </p:sp>
      </p:grpSp>
      <p:sp>
        <p:nvSpPr>
          <p:cNvPr id="25" name="Prążkowana strzałka w prawo 24"/>
          <p:cNvSpPr/>
          <p:nvPr/>
        </p:nvSpPr>
        <p:spPr>
          <a:xfrm rot="5400000">
            <a:off x="2688559" y="2042601"/>
            <a:ext cx="611578" cy="360040"/>
          </a:xfrm>
          <a:prstGeom prst="strip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/>
          <p:cNvSpPr/>
          <p:nvPr/>
        </p:nvSpPr>
        <p:spPr>
          <a:xfrm>
            <a:off x="3275856" y="1412776"/>
            <a:ext cx="5920965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 smtClean="0"/>
              <a:t>ekstrakcja ciało stałe-ciecz + ekstrakcja do fazy stałej (SPE)</a:t>
            </a:r>
            <a:endParaRPr lang="pl-PL" sz="1600" dirty="0"/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ekstrakcja ciało stałe-ciecz + ekstrakcja </a:t>
            </a:r>
            <a:r>
              <a:rPr lang="pl-PL" sz="1600" dirty="0" smtClean="0"/>
              <a:t>typu </a:t>
            </a:r>
            <a:r>
              <a:rPr lang="pl-PL" sz="1600" dirty="0" err="1" smtClean="0"/>
              <a:t>Speedisk</a:t>
            </a:r>
            <a:endParaRPr lang="pl-PL" sz="1600" dirty="0" smtClean="0"/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 smtClean="0"/>
              <a:t>ekstrakcja typu </a:t>
            </a:r>
            <a:r>
              <a:rPr lang="pl-PL" sz="1600" dirty="0" err="1" smtClean="0"/>
              <a:t>Quechers</a:t>
            </a:r>
            <a:r>
              <a:rPr lang="pl-PL" sz="1600" dirty="0" smtClean="0"/>
              <a:t>: </a:t>
            </a:r>
            <a:r>
              <a:rPr lang="en-US" sz="1600" dirty="0" smtClean="0"/>
              <a:t>Vet Drugs in Food, Agilent Bond </a:t>
            </a:r>
            <a:r>
              <a:rPr lang="en-US" sz="1600" dirty="0" err="1" smtClean="0"/>
              <a:t>Elut</a:t>
            </a:r>
            <a:r>
              <a:rPr lang="pl-PL" sz="1600" dirty="0" smtClean="0"/>
              <a:t>, Supel</a:t>
            </a:r>
            <a:r>
              <a:rPr lang="pl-PL" sz="1600" baseline="30000" dirty="0" smtClean="0"/>
              <a:t>TM</a:t>
            </a:r>
            <a:r>
              <a:rPr lang="pl-PL" sz="1600" dirty="0" smtClean="0"/>
              <a:t> </a:t>
            </a:r>
            <a:r>
              <a:rPr lang="pl-PL" sz="1600" dirty="0" err="1"/>
              <a:t>QuE</a:t>
            </a:r>
            <a:r>
              <a:rPr lang="pl-PL" sz="1600" dirty="0"/>
              <a:t> </a:t>
            </a:r>
            <a:r>
              <a:rPr lang="pl-PL" sz="1600" dirty="0" smtClean="0"/>
              <a:t>Z-Sep, </a:t>
            </a:r>
            <a:r>
              <a:rPr lang="pl-PL" sz="1600" dirty="0" err="1" smtClean="0"/>
              <a:t>QuE</a:t>
            </a:r>
            <a:r>
              <a:rPr lang="pl-PL" sz="1600" dirty="0" smtClean="0"/>
              <a:t> </a:t>
            </a:r>
            <a:r>
              <a:rPr lang="pl-PL" sz="1600" dirty="0"/>
              <a:t>Z-Sep</a:t>
            </a:r>
            <a:r>
              <a:rPr lang="pl-PL" sz="1600" dirty="0" smtClean="0"/>
              <a:t>+, </a:t>
            </a:r>
            <a:r>
              <a:rPr lang="pl-PL" sz="1600" dirty="0" err="1" smtClean="0"/>
              <a:t>QuE</a:t>
            </a:r>
            <a:r>
              <a:rPr lang="pl-PL" sz="1600" dirty="0" smtClean="0"/>
              <a:t> Z-Sep/MgSO</a:t>
            </a:r>
            <a:r>
              <a:rPr lang="pl-PL" sz="1600" baseline="-25000" dirty="0" smtClean="0"/>
              <a:t>4</a:t>
            </a:r>
            <a:r>
              <a:rPr lang="pl-PL" sz="1600" dirty="0" smtClean="0"/>
              <a:t>, </a:t>
            </a:r>
            <a:r>
              <a:rPr lang="pl-PL" sz="1600" dirty="0" err="1" smtClean="0"/>
              <a:t>QuE</a:t>
            </a:r>
            <a:r>
              <a:rPr lang="pl-PL" sz="1600" dirty="0" smtClean="0"/>
              <a:t> </a:t>
            </a:r>
            <a:r>
              <a:rPr lang="pl-PL" sz="1600" dirty="0"/>
              <a:t>Z-Sep+/</a:t>
            </a:r>
            <a:r>
              <a:rPr lang="pl-PL" sz="1600" dirty="0" smtClean="0"/>
              <a:t>MgSO</a:t>
            </a:r>
            <a:r>
              <a:rPr lang="pl-PL" sz="1600" baseline="-25000" dirty="0" smtClean="0"/>
              <a:t>4, </a:t>
            </a:r>
            <a:r>
              <a:rPr lang="pl-PL" sz="1600" dirty="0" err="1"/>
              <a:t>QuE</a:t>
            </a:r>
            <a:r>
              <a:rPr lang="pl-PL" sz="1600" dirty="0"/>
              <a:t> Z-Sep/C18 	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 smtClean="0"/>
              <a:t>ekstrakcja typu SUPRAS</a:t>
            </a:r>
            <a:endParaRPr lang="pl-PL" sz="1600" dirty="0"/>
          </a:p>
        </p:txBody>
      </p: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0" y="179929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l-PL" sz="2400" b="1" dirty="0" smtClean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pl-PL" altLang="pl-PL" sz="3200" b="1" dirty="0" smtClean="0">
                <a:solidFill>
                  <a:schemeClr val="bg1"/>
                </a:solidFill>
              </a:rPr>
              <a:t>O</a:t>
            </a:r>
            <a:r>
              <a:rPr lang="pl-PL" altLang="pl-PL" sz="2400" b="1" dirty="0" smtClean="0">
                <a:solidFill>
                  <a:schemeClr val="bg1"/>
                </a:solidFill>
              </a:rPr>
              <a:t>ZNACZANIE FARMACEUTYKÓW</a:t>
            </a:r>
            <a:endParaRPr lang="pl-PL" altLang="pl-P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6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79512" y="1159154"/>
            <a:ext cx="8856984" cy="1331658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altLang="pl-PL" sz="1600" b="1" dirty="0" smtClean="0">
                <a:solidFill>
                  <a:schemeClr val="tx1"/>
                </a:solidFill>
              </a:rPr>
              <a:t>Tabela </a:t>
            </a:r>
            <a:r>
              <a:rPr lang="pl-PL" altLang="pl-PL" sz="1600" b="1" dirty="0" smtClean="0">
                <a:solidFill>
                  <a:schemeClr val="tx1"/>
                </a:solidFill>
              </a:rPr>
              <a:t>3. </a:t>
            </a:r>
            <a:r>
              <a:rPr lang="pl-PL" altLang="pl-PL" sz="1600" kern="1200" baseline="0" dirty="0" smtClean="0">
                <a:solidFill>
                  <a:schemeClr val="tx1"/>
                </a:solidFill>
              </a:rPr>
              <a:t>Odzyski leków po zastosowaniu SLE </a:t>
            </a:r>
            <a:r>
              <a:rPr lang="pl-PL" altLang="pl-PL" sz="1600" kern="1200" dirty="0" smtClean="0">
                <a:solidFill>
                  <a:schemeClr val="tx1"/>
                </a:solidFill>
              </a:rPr>
              <a:t>+ SPE do przygotowania próbek osadu dennego</a:t>
            </a:r>
          </a:p>
          <a:p>
            <a:pPr lvl="0" algn="just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900113" algn="l"/>
              </a:tabLst>
            </a:pPr>
            <a:r>
              <a:rPr lang="pl-PL" sz="1600" dirty="0" smtClean="0">
                <a:solidFill>
                  <a:schemeClr val="tx1"/>
                </a:solidFill>
              </a:rPr>
              <a:t>	 i tkanki dorsza (stężenie farmaceutyków w próbkach 20 </a:t>
            </a:r>
            <a:r>
              <a:rPr lang="pl-PL" sz="1600" dirty="0" err="1" smtClean="0">
                <a:solidFill>
                  <a:schemeClr val="tx1"/>
                </a:solidFill>
              </a:rPr>
              <a:t>ng</a:t>
            </a:r>
            <a:r>
              <a:rPr lang="pl-PL" sz="1600" dirty="0" smtClean="0">
                <a:solidFill>
                  <a:schemeClr val="tx1"/>
                </a:solidFill>
              </a:rPr>
              <a:t>/g)</a:t>
            </a:r>
            <a:endParaRPr lang="pl-PL" sz="1600" kern="1200" dirty="0">
              <a:solidFill>
                <a:schemeClr val="tx1"/>
              </a:solidFill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55" y="1"/>
            <a:ext cx="1573957" cy="9312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827121"/>
              </p:ext>
            </p:extLst>
          </p:nvPr>
        </p:nvGraphicFramePr>
        <p:xfrm>
          <a:off x="1115616" y="2348880"/>
          <a:ext cx="7308305" cy="381851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296145"/>
                <a:gridCol w="1503040"/>
                <a:gridCol w="1503040"/>
                <a:gridCol w="1503040"/>
                <a:gridCol w="1503040"/>
              </a:tblGrid>
              <a:tr h="381851"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Związek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6" marR="91436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OSAD DENNY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7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TKANKA DORSZA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8F7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</a:tr>
              <a:tr h="381851">
                <a:tc vMerge="1">
                  <a:txBody>
                    <a:bodyPr/>
                    <a:lstStyle/>
                    <a:p>
                      <a:pPr algn="ctr"/>
                      <a:endParaRPr lang="pl-PL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6" marR="91436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Odzysk (%) 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RSD (%) 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Odzysk (%)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RSD (%) 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</a:tr>
              <a:tr h="38185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MET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6" marR="91436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83,2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10,3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6" marR="91436" marT="45730" marB="45730" anchor="ctr">
                    <a:solidFill>
                      <a:srgbClr val="F8F7C5"/>
                    </a:solidFill>
                  </a:tcPr>
                </a:tc>
              </a:tr>
              <a:tr h="38185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PRO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6" marR="91436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70,7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5,2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6" marR="91436" marT="45730" marB="45730" anchor="ctr">
                    <a:noFill/>
                  </a:tcPr>
                </a:tc>
              </a:tr>
              <a:tr h="38185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TIC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6" marR="91436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52,7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55,8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7,6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6" marR="91436" marT="45730" marB="45730" anchor="ctr">
                    <a:solidFill>
                      <a:srgbClr val="F8F7C5"/>
                    </a:solidFill>
                  </a:tcPr>
                </a:tc>
              </a:tr>
              <a:tr h="38185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CBZ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6" marR="91436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82,2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12,3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6" marR="91436" marT="45730" marB="45730" anchor="ctr">
                    <a:noFill/>
                  </a:tcPr>
                </a:tc>
              </a:tr>
              <a:tr h="38185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ACE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6" marR="91436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90,5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6,8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6" marR="91436" marT="45730" marB="45730" anchor="ctr">
                    <a:solidFill>
                      <a:srgbClr val="F8F7C5"/>
                    </a:solidFill>
                  </a:tcPr>
                </a:tc>
              </a:tr>
              <a:tr h="38185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IBU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6" marR="91436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101,7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11,4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6" marR="91436" marT="45730" marB="45730" anchor="ctr">
                    <a:noFill/>
                  </a:tcPr>
                </a:tc>
              </a:tr>
              <a:tr h="38185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NAP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6" marR="91436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83,2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8F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9,8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6" marR="91436" marT="45730" marB="45730" anchor="ctr">
                    <a:solidFill>
                      <a:srgbClr val="F8F7C5"/>
                    </a:solidFill>
                  </a:tcPr>
                </a:tc>
              </a:tr>
              <a:tr h="38185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DIC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6" marR="91436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69,5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8,4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6" marR="91436" marT="45730" marB="45730" anchor="ctr">
                    <a:noFill/>
                  </a:tcPr>
                </a:tc>
              </a:tr>
            </a:tbl>
          </a:graphicData>
        </a:graphic>
      </p:graphicFrame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0" y="179929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l-PL" sz="2400" b="1" dirty="0" smtClean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pl-PL" altLang="pl-PL" sz="3200" b="1" dirty="0" smtClean="0">
                <a:solidFill>
                  <a:schemeClr val="bg1"/>
                </a:solidFill>
              </a:rPr>
              <a:t>O</a:t>
            </a:r>
            <a:r>
              <a:rPr lang="pl-PL" altLang="pl-PL" sz="2400" b="1" dirty="0" smtClean="0">
                <a:solidFill>
                  <a:schemeClr val="bg1"/>
                </a:solidFill>
              </a:rPr>
              <a:t>ZNACZANIE FARMACEUTYKÓW</a:t>
            </a:r>
            <a:endParaRPr lang="pl-PL" altLang="pl-P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9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0" y="5975183"/>
            <a:ext cx="9144000" cy="88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pl-PL" altLang="pl-PL" sz="1400" b="1" baseline="0" dirty="0" smtClean="0">
                <a:solidFill>
                  <a:srgbClr val="000000"/>
                </a:solidFill>
                <a:latin typeface="+mj-lt"/>
              </a:rPr>
              <a:t>Rys. 2. </a:t>
            </a:r>
            <a:r>
              <a:rPr lang="pl-PL" altLang="pl-PL" sz="1400" baseline="0" dirty="0" err="1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Chromatogram</a:t>
            </a:r>
            <a:r>
              <a:rPr lang="pl-PL" altLang="pl-PL" sz="1400" baseline="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pl-PL" altLang="pl-PL" sz="1400" baseline="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badanych leków z </a:t>
            </a:r>
            <a:r>
              <a:rPr lang="pl-PL" altLang="pl-PL" sz="1400" baseline="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ekstraktu fortyfikowanego osadu </a:t>
            </a:r>
            <a:r>
              <a:rPr lang="pl-PL" altLang="pl-PL" sz="1400" baseline="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dennego (20 </a:t>
            </a:r>
            <a:r>
              <a:rPr lang="pl-PL" altLang="pl-PL" sz="1400" baseline="0" dirty="0" err="1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ng</a:t>
            </a:r>
            <a:r>
              <a:rPr lang="pl-PL" altLang="pl-PL" sz="1400" baseline="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/g) </a:t>
            </a:r>
            <a:br>
              <a:rPr lang="pl-PL" altLang="pl-PL" sz="1400" baseline="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</a:br>
            <a:r>
              <a:rPr lang="pl-PL" altLang="pl-PL" sz="140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(</a:t>
            </a:r>
            <a:r>
              <a:rPr lang="pl-PL" altLang="pl-PL" sz="1400" baseline="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A</a:t>
            </a:r>
            <a:r>
              <a:rPr lang="pl-PL" altLang="pl-PL" sz="1400" baseline="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) jonizacja w trybie dodatnim, (B) jonizacja w trybie </a:t>
            </a:r>
            <a:r>
              <a:rPr lang="pl-PL" altLang="pl-PL" sz="1400" baseline="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ujemnym</a:t>
            </a:r>
            <a:r>
              <a:rPr lang="pl-PL" altLang="pl-PL" sz="140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 </a:t>
            </a:r>
            <a:br>
              <a:rPr lang="pl-PL" altLang="pl-PL" sz="140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</a:br>
            <a:r>
              <a:rPr lang="pl-PL" altLang="pl-PL" sz="140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oraz ślepej próby (C)</a:t>
            </a:r>
            <a:r>
              <a:rPr lang="pl-PL" altLang="pl-PL" sz="140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pl-PL" altLang="pl-PL" sz="140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jonizacja </a:t>
            </a:r>
            <a:r>
              <a:rPr lang="pl-PL" altLang="pl-PL" sz="140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w trybie dodatnim, </a:t>
            </a:r>
            <a:r>
              <a:rPr lang="pl-PL" altLang="pl-PL" sz="140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(D) </a:t>
            </a:r>
            <a:r>
              <a:rPr lang="pl-PL" altLang="pl-PL" sz="140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jonizacja w trybie </a:t>
            </a:r>
            <a:r>
              <a:rPr lang="pl-PL" altLang="pl-PL" sz="140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ujemnym</a:t>
            </a:r>
            <a:r>
              <a:rPr lang="pl-PL" altLang="pl-PL" sz="1400" baseline="0" dirty="0" smtClean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.</a:t>
            </a:r>
            <a:r>
              <a:rPr lang="pl-PL" altLang="pl-PL" sz="1400" baseline="0" dirty="0" smtClean="0">
                <a:solidFill>
                  <a:srgbClr val="000000"/>
                </a:solidFill>
                <a:latin typeface="+mj-lt"/>
              </a:rPr>
              <a:t> </a:t>
            </a:r>
            <a:endParaRPr lang="pl-PL" altLang="pl-PL" sz="1400" baseline="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55" y="1"/>
            <a:ext cx="1573957" cy="9312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179929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27063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l-PL" sz="2400" b="1" dirty="0" smtClean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pl-PL" altLang="pl-PL" sz="3200" b="1" dirty="0" smtClean="0">
                <a:solidFill>
                  <a:schemeClr val="bg1"/>
                </a:solidFill>
              </a:rPr>
              <a:t>O</a:t>
            </a:r>
            <a:r>
              <a:rPr lang="pl-PL" altLang="pl-PL" sz="2400" b="1" dirty="0" smtClean="0">
                <a:solidFill>
                  <a:schemeClr val="bg1"/>
                </a:solidFill>
              </a:rPr>
              <a:t>ZNACZANIE FARMACEUTYKÓW</a:t>
            </a:r>
            <a:endParaRPr lang="pl-PL" altLang="pl-PL" sz="2400" b="1" dirty="0">
              <a:solidFill>
                <a:schemeClr val="bg1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6" b="7466"/>
          <a:stretch/>
        </p:blipFill>
        <p:spPr>
          <a:xfrm>
            <a:off x="460325" y="3598616"/>
            <a:ext cx="4018850" cy="227865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6" b="7466"/>
          <a:stretch/>
        </p:blipFill>
        <p:spPr>
          <a:xfrm>
            <a:off x="4878784" y="3594920"/>
            <a:ext cx="4018850" cy="2278656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5" b="7165"/>
          <a:stretch/>
        </p:blipFill>
        <p:spPr>
          <a:xfrm>
            <a:off x="4878784" y="1247916"/>
            <a:ext cx="4018850" cy="226672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9" b="7603"/>
          <a:stretch/>
        </p:blipFill>
        <p:spPr>
          <a:xfrm>
            <a:off x="460325" y="1247916"/>
            <a:ext cx="4018850" cy="225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7857</TotalTime>
  <Words>1246</Words>
  <Application>Microsoft Office PowerPoint</Application>
  <PresentationFormat>Pokaz na ekranie (4:3)</PresentationFormat>
  <Paragraphs>249</Paragraphs>
  <Slides>15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0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Calibri</vt:lpstr>
      <vt:lpstr>Segoe UI</vt:lpstr>
      <vt:lpstr>Times New Roman</vt:lpstr>
      <vt:lpstr>Wingdings</vt:lpstr>
      <vt:lpstr>Diseño predeterminado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Sylwia</cp:lastModifiedBy>
  <cp:revision>1005</cp:revision>
  <dcterms:created xsi:type="dcterms:W3CDTF">2010-05-23T14:28:12Z</dcterms:created>
  <dcterms:modified xsi:type="dcterms:W3CDTF">2014-11-22T18:13:52Z</dcterms:modified>
</cp:coreProperties>
</file>